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745" r:id="rId2"/>
    <p:sldMasterId id="2147483785" r:id="rId3"/>
  </p:sldMasterIdLst>
  <p:notesMasterIdLst>
    <p:notesMasterId r:id="rId16"/>
  </p:notesMasterIdLst>
  <p:sldIdLst>
    <p:sldId id="306" r:id="rId4"/>
    <p:sldId id="459" r:id="rId5"/>
    <p:sldId id="461" r:id="rId6"/>
    <p:sldId id="462" r:id="rId7"/>
    <p:sldId id="464" r:id="rId8"/>
    <p:sldId id="465" r:id="rId9"/>
    <p:sldId id="472" r:id="rId10"/>
    <p:sldId id="473" r:id="rId11"/>
    <p:sldId id="474" r:id="rId12"/>
    <p:sldId id="475" r:id="rId13"/>
    <p:sldId id="476" r:id="rId14"/>
    <p:sldId id="477" r:id="rId15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E1049D50-98A5-42FE-8B31-34E71AED2014}">
          <p14:sldIdLst>
            <p14:sldId id="306"/>
            <p14:sldId id="459"/>
            <p14:sldId id="461"/>
            <p14:sldId id="462"/>
            <p14:sldId id="464"/>
            <p14:sldId id="465"/>
            <p14:sldId id="472"/>
            <p14:sldId id="473"/>
            <p14:sldId id="474"/>
            <p14:sldId id="475"/>
            <p14:sldId id="476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4" pos="308" userDrawn="1">
          <p15:clr>
            <a:srgbClr val="A4A3A4"/>
          </p15:clr>
        </p15:guide>
        <p15:guide id="5" pos="5978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EB03"/>
    <a:srgbClr val="FDF041"/>
    <a:srgbClr val="F7D509"/>
    <a:srgbClr val="7F7F7F"/>
    <a:srgbClr val="1F497D"/>
    <a:srgbClr val="CD994E"/>
    <a:srgbClr val="6FBBE3"/>
    <a:srgbClr val="385D8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7476" autoAdjust="0"/>
  </p:normalViewPr>
  <p:slideViewPr>
    <p:cSldViewPr showGuides="1">
      <p:cViewPr varScale="1">
        <p:scale>
          <a:sx n="165" d="100"/>
          <a:sy n="165" d="100"/>
        </p:scale>
        <p:origin x="1698" y="138"/>
      </p:cViewPr>
      <p:guideLst>
        <p:guide orient="horz" pos="981"/>
        <p:guide pos="308"/>
        <p:guide pos="5978"/>
        <p:guide orient="horz" pos="527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D7DCC60-83A6-4EA5-BF19-ACB41DBE2526}" type="datetimeFigureOut">
              <a:rPr lang="ko-KR" altLang="en-US" smtClean="0"/>
              <a:t>2024-12-06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1C98DFE-02C5-4B59-8D21-254DFDAE671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11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8.gi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image" Target="../media/image7.emf"/><Relationship Id="rId5" Type="http://schemas.openxmlformats.org/officeDocument/2006/relationships/tags" Target="../tags/tag9.xml"/><Relationship Id="rId10" Type="http://schemas.openxmlformats.org/officeDocument/2006/relationships/oleObject" Target="../embeddings/oleObject2.bin"/><Relationship Id="rId4" Type="http://schemas.openxmlformats.org/officeDocument/2006/relationships/tags" Target="../tags/tag8.xml"/><Relationship Id="rId9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image" Target="../media/image8.gif"/><Relationship Id="rId5" Type="http://schemas.openxmlformats.org/officeDocument/2006/relationships/tags" Target="../tags/tag16.xml"/><Relationship Id="rId10" Type="http://schemas.openxmlformats.org/officeDocument/2006/relationships/image" Target="../media/image7.emf"/><Relationship Id="rId4" Type="http://schemas.openxmlformats.org/officeDocument/2006/relationships/tags" Target="../tags/tag15.xml"/><Relationship Id="rId9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gif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7.emf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6.xml"/><Relationship Id="rId7" Type="http://schemas.openxmlformats.org/officeDocument/2006/relationships/oleObject" Target="../embeddings/oleObject7.bin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7.emf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hinhan_investment_ppt_type_A_cov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2750" b="-1"/>
          <a:stretch/>
        </p:blipFill>
        <p:spPr>
          <a:xfrm>
            <a:off x="2" y="163324"/>
            <a:ext cx="9905997" cy="6694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114" y="2935225"/>
            <a:ext cx="8420100" cy="555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112" y="3602736"/>
            <a:ext cx="6934201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6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6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6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0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02" y="-144241"/>
            <a:ext cx="1332405" cy="13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2800" y="619739"/>
            <a:ext cx="9903199" cy="42323"/>
            <a:chOff x="527338" y="1056727"/>
            <a:chExt cx="11083637" cy="64800"/>
          </a:xfrm>
        </p:grpSpPr>
        <p:sp>
          <p:nvSpPr>
            <p:cNvPr id="13" name="직사각형 12"/>
            <p:cNvSpPr/>
            <p:nvPr userDrawn="1"/>
          </p:nvSpPr>
          <p:spPr>
            <a:xfrm>
              <a:off x="527338" y="1056727"/>
              <a:ext cx="11083636" cy="64800"/>
            </a:xfrm>
            <a:prstGeom prst="rect">
              <a:avLst/>
            </a:prstGeom>
            <a:solidFill>
              <a:srgbClr val="155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4" name="직사각형 22"/>
            <p:cNvSpPr/>
            <p:nvPr userDrawn="1"/>
          </p:nvSpPr>
          <p:spPr>
            <a:xfrm>
              <a:off x="8991601" y="1056727"/>
              <a:ext cx="2619374" cy="64800"/>
            </a:xfrm>
            <a:custGeom>
              <a:avLst/>
              <a:gdLst>
                <a:gd name="connsiteX0" fmla="*/ 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0 w 2714624"/>
                <a:gd name="connsiteY4" fmla="*/ 0 h 64800"/>
                <a:gd name="connsiteX0" fmla="*/ 9525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95250 w 2714624"/>
                <a:gd name="connsiteY4" fmla="*/ 0 h 64800"/>
                <a:gd name="connsiteX0" fmla="*/ 0 w 2619374"/>
                <a:gd name="connsiteY0" fmla="*/ 0 h 64800"/>
                <a:gd name="connsiteX1" fmla="*/ 2619374 w 2619374"/>
                <a:gd name="connsiteY1" fmla="*/ 0 h 64800"/>
                <a:gd name="connsiteX2" fmla="*/ 2619374 w 2619374"/>
                <a:gd name="connsiteY2" fmla="*/ 64800 h 64800"/>
                <a:gd name="connsiteX3" fmla="*/ 135486 w 2619374"/>
                <a:gd name="connsiteY3" fmla="*/ 64800 h 64800"/>
                <a:gd name="connsiteX4" fmla="*/ 0 w 2619374"/>
                <a:gd name="connsiteY4" fmla="*/ 0 h 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4" h="64800">
                  <a:moveTo>
                    <a:pt x="0" y="0"/>
                  </a:moveTo>
                  <a:lnTo>
                    <a:pt x="2619374" y="0"/>
                  </a:lnTo>
                  <a:lnTo>
                    <a:pt x="2619374" y="64800"/>
                  </a:lnTo>
                  <a:lnTo>
                    <a:pt x="135486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9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5" name="순서도: 데이터 21"/>
            <p:cNvSpPr/>
            <p:nvPr userDrawn="1"/>
          </p:nvSpPr>
          <p:spPr>
            <a:xfrm>
              <a:off x="527338" y="1056727"/>
              <a:ext cx="784025" cy="648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17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9154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9" y="6667"/>
                    <a:pt x="37" y="3333"/>
                    <a:pt x="56" y="0"/>
                  </a:cubicBezTo>
                  <a:lnTo>
                    <a:pt x="10000" y="0"/>
                  </a:lnTo>
                  <a:lnTo>
                    <a:pt x="9154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11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81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2800" y="619739"/>
            <a:ext cx="9903199" cy="42323"/>
            <a:chOff x="527338" y="1056727"/>
            <a:chExt cx="11083637" cy="64800"/>
          </a:xfrm>
        </p:grpSpPr>
        <p:sp>
          <p:nvSpPr>
            <p:cNvPr id="13" name="직사각형 12"/>
            <p:cNvSpPr/>
            <p:nvPr userDrawn="1"/>
          </p:nvSpPr>
          <p:spPr>
            <a:xfrm>
              <a:off x="527338" y="1056727"/>
              <a:ext cx="11083636" cy="64800"/>
            </a:xfrm>
            <a:prstGeom prst="rect">
              <a:avLst/>
            </a:prstGeom>
            <a:solidFill>
              <a:srgbClr val="155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4" name="직사각형 22"/>
            <p:cNvSpPr/>
            <p:nvPr userDrawn="1"/>
          </p:nvSpPr>
          <p:spPr>
            <a:xfrm>
              <a:off x="8991601" y="1056727"/>
              <a:ext cx="2619374" cy="64800"/>
            </a:xfrm>
            <a:custGeom>
              <a:avLst/>
              <a:gdLst>
                <a:gd name="connsiteX0" fmla="*/ 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0 w 2714624"/>
                <a:gd name="connsiteY4" fmla="*/ 0 h 64800"/>
                <a:gd name="connsiteX0" fmla="*/ 9525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95250 w 2714624"/>
                <a:gd name="connsiteY4" fmla="*/ 0 h 64800"/>
                <a:gd name="connsiteX0" fmla="*/ 0 w 2619374"/>
                <a:gd name="connsiteY0" fmla="*/ 0 h 64800"/>
                <a:gd name="connsiteX1" fmla="*/ 2619374 w 2619374"/>
                <a:gd name="connsiteY1" fmla="*/ 0 h 64800"/>
                <a:gd name="connsiteX2" fmla="*/ 2619374 w 2619374"/>
                <a:gd name="connsiteY2" fmla="*/ 64800 h 64800"/>
                <a:gd name="connsiteX3" fmla="*/ 135486 w 2619374"/>
                <a:gd name="connsiteY3" fmla="*/ 64800 h 64800"/>
                <a:gd name="connsiteX4" fmla="*/ 0 w 2619374"/>
                <a:gd name="connsiteY4" fmla="*/ 0 h 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4" h="64800">
                  <a:moveTo>
                    <a:pt x="0" y="0"/>
                  </a:moveTo>
                  <a:lnTo>
                    <a:pt x="2619374" y="0"/>
                  </a:lnTo>
                  <a:lnTo>
                    <a:pt x="2619374" y="64800"/>
                  </a:lnTo>
                  <a:lnTo>
                    <a:pt x="135486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9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5" name="순서도: 데이터 21"/>
            <p:cNvSpPr/>
            <p:nvPr userDrawn="1"/>
          </p:nvSpPr>
          <p:spPr>
            <a:xfrm>
              <a:off x="527338" y="1056727"/>
              <a:ext cx="784025" cy="648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17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9154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9" y="6667"/>
                    <a:pt x="37" y="3333"/>
                    <a:pt x="56" y="0"/>
                  </a:cubicBezTo>
                  <a:lnTo>
                    <a:pt x="10000" y="0"/>
                  </a:lnTo>
                  <a:lnTo>
                    <a:pt x="9154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11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2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2800" y="619739"/>
            <a:ext cx="9903199" cy="42323"/>
            <a:chOff x="527338" y="1056727"/>
            <a:chExt cx="11083637" cy="64800"/>
          </a:xfrm>
        </p:grpSpPr>
        <p:sp>
          <p:nvSpPr>
            <p:cNvPr id="9" name="직사각형 8"/>
            <p:cNvSpPr/>
            <p:nvPr userDrawn="1"/>
          </p:nvSpPr>
          <p:spPr>
            <a:xfrm>
              <a:off x="527338" y="1056727"/>
              <a:ext cx="11083636" cy="64800"/>
            </a:xfrm>
            <a:prstGeom prst="rect">
              <a:avLst/>
            </a:prstGeom>
            <a:solidFill>
              <a:srgbClr val="155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0" name="직사각형 22"/>
            <p:cNvSpPr/>
            <p:nvPr userDrawn="1"/>
          </p:nvSpPr>
          <p:spPr>
            <a:xfrm>
              <a:off x="8991601" y="1056727"/>
              <a:ext cx="2619374" cy="64800"/>
            </a:xfrm>
            <a:custGeom>
              <a:avLst/>
              <a:gdLst>
                <a:gd name="connsiteX0" fmla="*/ 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0 w 2714624"/>
                <a:gd name="connsiteY4" fmla="*/ 0 h 64800"/>
                <a:gd name="connsiteX0" fmla="*/ 9525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95250 w 2714624"/>
                <a:gd name="connsiteY4" fmla="*/ 0 h 64800"/>
                <a:gd name="connsiteX0" fmla="*/ 0 w 2619374"/>
                <a:gd name="connsiteY0" fmla="*/ 0 h 64800"/>
                <a:gd name="connsiteX1" fmla="*/ 2619374 w 2619374"/>
                <a:gd name="connsiteY1" fmla="*/ 0 h 64800"/>
                <a:gd name="connsiteX2" fmla="*/ 2619374 w 2619374"/>
                <a:gd name="connsiteY2" fmla="*/ 64800 h 64800"/>
                <a:gd name="connsiteX3" fmla="*/ 135486 w 2619374"/>
                <a:gd name="connsiteY3" fmla="*/ 64800 h 64800"/>
                <a:gd name="connsiteX4" fmla="*/ 0 w 2619374"/>
                <a:gd name="connsiteY4" fmla="*/ 0 h 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4" h="64800">
                  <a:moveTo>
                    <a:pt x="0" y="0"/>
                  </a:moveTo>
                  <a:lnTo>
                    <a:pt x="2619374" y="0"/>
                  </a:lnTo>
                  <a:lnTo>
                    <a:pt x="2619374" y="64800"/>
                  </a:lnTo>
                  <a:lnTo>
                    <a:pt x="135486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9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1" name="순서도: 데이터 21"/>
            <p:cNvSpPr/>
            <p:nvPr userDrawn="1"/>
          </p:nvSpPr>
          <p:spPr>
            <a:xfrm>
              <a:off x="527338" y="1056727"/>
              <a:ext cx="784025" cy="648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17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9154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9" y="6667"/>
                    <a:pt x="37" y="3333"/>
                    <a:pt x="56" y="0"/>
                  </a:cubicBezTo>
                  <a:lnTo>
                    <a:pt x="10000" y="0"/>
                  </a:lnTo>
                  <a:lnTo>
                    <a:pt x="9154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11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640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800" y="619739"/>
            <a:ext cx="9903199" cy="42323"/>
            <a:chOff x="527338" y="1056727"/>
            <a:chExt cx="11083637" cy="64800"/>
          </a:xfrm>
        </p:grpSpPr>
        <p:sp>
          <p:nvSpPr>
            <p:cNvPr id="10" name="직사각형 9"/>
            <p:cNvSpPr/>
            <p:nvPr userDrawn="1"/>
          </p:nvSpPr>
          <p:spPr>
            <a:xfrm>
              <a:off x="527338" y="1056727"/>
              <a:ext cx="11083636" cy="64800"/>
            </a:xfrm>
            <a:prstGeom prst="rect">
              <a:avLst/>
            </a:prstGeom>
            <a:solidFill>
              <a:srgbClr val="155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1" name="직사각형 22"/>
            <p:cNvSpPr/>
            <p:nvPr userDrawn="1"/>
          </p:nvSpPr>
          <p:spPr>
            <a:xfrm>
              <a:off x="8991601" y="1056727"/>
              <a:ext cx="2619374" cy="64800"/>
            </a:xfrm>
            <a:custGeom>
              <a:avLst/>
              <a:gdLst>
                <a:gd name="connsiteX0" fmla="*/ 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0 w 2714624"/>
                <a:gd name="connsiteY4" fmla="*/ 0 h 64800"/>
                <a:gd name="connsiteX0" fmla="*/ 9525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95250 w 2714624"/>
                <a:gd name="connsiteY4" fmla="*/ 0 h 64800"/>
                <a:gd name="connsiteX0" fmla="*/ 0 w 2619374"/>
                <a:gd name="connsiteY0" fmla="*/ 0 h 64800"/>
                <a:gd name="connsiteX1" fmla="*/ 2619374 w 2619374"/>
                <a:gd name="connsiteY1" fmla="*/ 0 h 64800"/>
                <a:gd name="connsiteX2" fmla="*/ 2619374 w 2619374"/>
                <a:gd name="connsiteY2" fmla="*/ 64800 h 64800"/>
                <a:gd name="connsiteX3" fmla="*/ 135486 w 2619374"/>
                <a:gd name="connsiteY3" fmla="*/ 64800 h 64800"/>
                <a:gd name="connsiteX4" fmla="*/ 0 w 2619374"/>
                <a:gd name="connsiteY4" fmla="*/ 0 h 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4" h="64800">
                  <a:moveTo>
                    <a:pt x="0" y="0"/>
                  </a:moveTo>
                  <a:lnTo>
                    <a:pt x="2619374" y="0"/>
                  </a:lnTo>
                  <a:lnTo>
                    <a:pt x="2619374" y="64800"/>
                  </a:lnTo>
                  <a:lnTo>
                    <a:pt x="135486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9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2" name="순서도: 데이터 21"/>
            <p:cNvSpPr/>
            <p:nvPr userDrawn="1"/>
          </p:nvSpPr>
          <p:spPr>
            <a:xfrm>
              <a:off x="527338" y="1056727"/>
              <a:ext cx="784025" cy="648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17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9154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9" y="6667"/>
                    <a:pt x="37" y="3333"/>
                    <a:pt x="56" y="0"/>
                  </a:cubicBezTo>
                  <a:lnTo>
                    <a:pt x="10000" y="0"/>
                  </a:lnTo>
                  <a:lnTo>
                    <a:pt x="9154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11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59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81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0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hinhan_investment_ppt_type_A_inser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475488"/>
            <a:ext cx="9906000" cy="29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804672"/>
            <a:ext cx="8915401" cy="5632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82015" y="6559810"/>
            <a:ext cx="1258887" cy="231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0407" y="6493516"/>
            <a:ext cx="799084" cy="365125"/>
          </a:xfrm>
        </p:spPr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616948" y="6621468"/>
            <a:ext cx="7990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9C468-5F2C-C84E-B470-1CCFD4AB2033}" type="slidenum">
              <a:rPr lang="en-US" sz="1100" smtClean="0">
                <a:solidFill>
                  <a:prstClr val="white">
                    <a:lumMod val="50000"/>
                  </a:prstClr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pPr/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093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808984" y="6621468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9C468-5F2C-C84E-B470-1CCFD4AB2033}" type="slidenum">
              <a:rPr lang="en-US" sz="1100" smtClean="0">
                <a:solidFill>
                  <a:prstClr val="white">
                    <a:lumMod val="50000"/>
                  </a:prstClr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pPr/>
              <a:t>‹#›</a:t>
            </a:fld>
            <a:endParaRPr lang="en-US" sz="1100" dirty="0">
              <a:solidFill>
                <a:prstClr val="white">
                  <a:lumMod val="50000"/>
                </a:prst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52" y="6455742"/>
            <a:ext cx="1504528" cy="4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3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3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2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2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804672"/>
            <a:ext cx="8915401" cy="5632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82015" y="6559810"/>
            <a:ext cx="1258887" cy="231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0407" y="6493516"/>
            <a:ext cx="799084" cy="365125"/>
          </a:xfrm>
        </p:spPr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C2C51F43-8DEA-47C6-8844-65012E2BD9C8}"/>
              </a:ext>
            </a:extLst>
          </p:cNvPr>
          <p:cNvSpPr/>
          <p:nvPr userDrawn="1"/>
        </p:nvSpPr>
        <p:spPr bwMode="auto">
          <a:xfrm>
            <a:off x="-6960" y="1547749"/>
            <a:ext cx="9912960" cy="21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endParaRPr kumimoji="1" lang="ko-KR" alt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11693" y="2941396"/>
            <a:ext cx="8420100" cy="332399"/>
          </a:xfrm>
        </p:spPr>
        <p:txBody>
          <a:bodyPr lIns="36000" tIns="72000" anchor="ctr">
            <a:noAutofit/>
          </a:bodyPr>
          <a:lstStyle>
            <a:lvl1pPr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#XX. </a:t>
            </a:r>
            <a:r>
              <a:rPr lang="ko-KR" altLang="en-US" noProof="0" dirty="0"/>
              <a:t>과제명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118226" y="4175612"/>
            <a:ext cx="2880000" cy="2880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dirty="0"/>
              <a:t>2020.11.05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110826" y="4518561"/>
            <a:ext cx="2880000" cy="2880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ko-KR" altLang="en-US" dirty="0"/>
              <a:t>팀명 </a:t>
            </a:r>
            <a:r>
              <a:rPr lang="en-US" altLang="ko-KR" dirty="0"/>
              <a:t>(ex. ICT</a:t>
            </a:r>
            <a:r>
              <a:rPr lang="ko-KR" altLang="en-US" dirty="0"/>
              <a:t>기획부</a:t>
            </a:r>
            <a:r>
              <a:rPr lang="en-US" altLang="ko-KR" dirty="0"/>
              <a:t>TFT)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42701ECF-3749-4BF1-B08C-D4FA2124E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31273" b="61034"/>
          <a:stretch/>
        </p:blipFill>
        <p:spPr>
          <a:xfrm>
            <a:off x="281540" y="170097"/>
            <a:ext cx="2165169" cy="420647"/>
          </a:xfrm>
          <a:prstGeom prst="rect">
            <a:avLst/>
          </a:prstGeom>
        </p:spPr>
      </p:pic>
      <p:pic>
        <p:nvPicPr>
          <p:cNvPr id="34" name="Picture 1" descr="image001">
            <a:extLst>
              <a:ext uri="{FF2B5EF4-FFF2-40B4-BE49-F238E27FC236}">
                <a16:creationId xmlns="" xmlns:a16="http://schemas.microsoft.com/office/drawing/2014/main" id="{C545297E-EE78-49AE-BBC6-C0B04E93A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91" y="143302"/>
            <a:ext cx="502026" cy="4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41A79018-97EA-450A-8B4F-B62033EFBDF2}"/>
              </a:ext>
            </a:extLst>
          </p:cNvPr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1011693" y="2401754"/>
            <a:ext cx="84201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5pPr>
            <a:lvl6pPr marL="3714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6pPr>
            <a:lvl7pPr marL="74293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7pPr>
            <a:lvl8pPr marL="111439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8pPr>
            <a:lvl9pPr marL="148586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08791" algn="l"/>
              </a:tabLst>
              <a:defRPr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9pPr>
          </a:lstStyle>
          <a:p>
            <a:pPr latinLnBrk="0"/>
            <a:r>
              <a:rPr lang="ko-KR" altLang="en-US" dirty="0">
                <a:solidFill>
                  <a:srgbClr val="000000"/>
                </a:solidFill>
              </a:rPr>
              <a:t>추진 과제 정의서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9E990898-C55A-4B58-A4D6-8276E70A71A9}"/>
              </a:ext>
            </a:extLst>
          </p:cNvPr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11695" y="1941795"/>
            <a:ext cx="5344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2200" b="1" dirty="0">
                <a:solidFill>
                  <a:srgbClr val="FFFFFF">
                    <a:lumMod val="50000"/>
                  </a:srgbClr>
                </a:solidFill>
              </a:rPr>
              <a:t>신한금융투자 디지털 </a:t>
            </a:r>
            <a:r>
              <a:rPr lang="en-US" altLang="ko-KR" sz="2200" b="1" dirty="0">
                <a:solidFill>
                  <a:srgbClr val="FFFFFF">
                    <a:lumMod val="50000"/>
                  </a:srgbClr>
                </a:solidFill>
              </a:rPr>
              <a:t>ICT </a:t>
            </a:r>
            <a:r>
              <a:rPr lang="ko-KR" altLang="en-US" sz="2200" b="1" dirty="0">
                <a:solidFill>
                  <a:srgbClr val="FFFFFF">
                    <a:lumMod val="50000"/>
                  </a:srgbClr>
                </a:solidFill>
              </a:rPr>
              <a:t>미래전략 컨설팅</a:t>
            </a:r>
          </a:p>
        </p:txBody>
      </p:sp>
      <p:sp>
        <p:nvSpPr>
          <p:cNvPr id="18" name="Rectangle 25">
            <a:extLst>
              <a:ext uri="{FF2B5EF4-FFF2-40B4-BE49-F238E27FC236}">
                <a16:creationId xmlns="" xmlns:a16="http://schemas.microsoft.com/office/drawing/2014/main" id="{C56A4A8B-EB17-4701-A935-BF36747FB45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68306" y="1941795"/>
            <a:ext cx="72000" cy="1332000"/>
          </a:xfrm>
          <a:prstGeom prst="rect">
            <a:avLst/>
          </a:prstGeom>
          <a:solidFill>
            <a:srgbClr val="0B1965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endParaRPr kumimoji="1" lang="ko-KR" alt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55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5CFCC13B-3EB5-42A7-8C10-A03FC6CC6AF6}"/>
              </a:ext>
            </a:extLst>
          </p:cNvPr>
          <p:cNvSpPr/>
          <p:nvPr userDrawn="1"/>
        </p:nvSpPr>
        <p:spPr bwMode="auto">
          <a:xfrm>
            <a:off x="-6960" y="1547751"/>
            <a:ext cx="991296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endParaRPr kumimoji="1" lang="ko-KR" alt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11693" y="2401754"/>
            <a:ext cx="8420100" cy="540000"/>
          </a:xfrm>
        </p:spPr>
        <p:txBody>
          <a:bodyPr lIns="0" tIns="36000" anchor="ctr"/>
          <a:lstStyle>
            <a:lvl1pPr>
              <a:defRPr sz="3600" baseline="0">
                <a:latin typeface="+mn-lt"/>
                <a:ea typeface="+mn-ea"/>
              </a:defRPr>
            </a:lvl1pPr>
          </a:lstStyle>
          <a:p>
            <a:pPr lvl="0"/>
            <a:r>
              <a:rPr lang="ko-KR" altLang="en-US" noProof="0" dirty="0"/>
              <a:t>문서 제목</a:t>
            </a:r>
          </a:p>
        </p:txBody>
      </p:sp>
      <p:sp>
        <p:nvSpPr>
          <p:cNvPr id="15" name="Text Box 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11695" y="1941795"/>
            <a:ext cx="5344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89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2200" b="1" dirty="0">
                <a:solidFill>
                  <a:srgbClr val="FFFFFF">
                    <a:lumMod val="50000"/>
                  </a:srgbClr>
                </a:solidFill>
              </a:rPr>
              <a:t>신한금융투자 디지털 </a:t>
            </a:r>
            <a:r>
              <a:rPr lang="en-US" altLang="ko-KR" sz="2200" b="1" dirty="0">
                <a:solidFill>
                  <a:srgbClr val="FFFFFF">
                    <a:lumMod val="50000"/>
                  </a:srgbClr>
                </a:solidFill>
              </a:rPr>
              <a:t>ICT </a:t>
            </a:r>
            <a:r>
              <a:rPr lang="ko-KR" altLang="en-US" sz="2200" b="1" dirty="0">
                <a:solidFill>
                  <a:srgbClr val="FFFFFF">
                    <a:lumMod val="50000"/>
                  </a:srgbClr>
                </a:solidFill>
              </a:rPr>
              <a:t>미래전략 컨설팅</a:t>
            </a:r>
          </a:p>
        </p:txBody>
      </p:sp>
      <p:sp>
        <p:nvSpPr>
          <p:cNvPr id="16" name="Rectangle 2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868306" y="1941795"/>
            <a:ext cx="72000" cy="1080000"/>
          </a:xfrm>
          <a:prstGeom prst="rect">
            <a:avLst/>
          </a:prstGeom>
          <a:solidFill>
            <a:srgbClr val="0B1965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endParaRPr kumimoji="1" lang="ko-KR" alt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118226" y="4175612"/>
            <a:ext cx="2880000" cy="2880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dirty="0"/>
              <a:t>2020.11.05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1110826" y="4518561"/>
            <a:ext cx="2880000" cy="2880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ko-KR" altLang="en-US" dirty="0"/>
              <a:t>팀명 </a:t>
            </a:r>
            <a:r>
              <a:rPr lang="en-US" altLang="ko-KR" dirty="0"/>
              <a:t>(ex. ICT</a:t>
            </a:r>
            <a:r>
              <a:rPr lang="ko-KR" altLang="en-US" dirty="0"/>
              <a:t>기획부</a:t>
            </a:r>
            <a:r>
              <a:rPr lang="en-US" altLang="ko-KR" dirty="0"/>
              <a:t>TFT)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42701ECF-3749-4BF1-B08C-D4FA2124E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31273" b="61034"/>
          <a:stretch/>
        </p:blipFill>
        <p:spPr>
          <a:xfrm>
            <a:off x="281540" y="170097"/>
            <a:ext cx="2165169" cy="420647"/>
          </a:xfrm>
          <a:prstGeom prst="rect">
            <a:avLst/>
          </a:prstGeom>
        </p:spPr>
      </p:pic>
      <p:pic>
        <p:nvPicPr>
          <p:cNvPr id="34" name="Picture 1" descr="image001">
            <a:extLst>
              <a:ext uri="{FF2B5EF4-FFF2-40B4-BE49-F238E27FC236}">
                <a16:creationId xmlns="" xmlns:a16="http://schemas.microsoft.com/office/drawing/2014/main" id="{C545297E-EE78-49AE-BBC6-C0B04E93A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91" y="143302"/>
            <a:ext cx="502026" cy="4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9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5CFCC13B-3EB5-42A7-8C10-A03FC6CC6AF6}"/>
              </a:ext>
            </a:extLst>
          </p:cNvPr>
          <p:cNvSpPr/>
          <p:nvPr userDrawn="1"/>
        </p:nvSpPr>
        <p:spPr bwMode="auto">
          <a:xfrm>
            <a:off x="-6960" y="0"/>
            <a:ext cx="9912960" cy="1268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endParaRPr kumimoji="1" lang="ko-KR" alt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4883CE8C-1D2C-4277-8A05-57210B02D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3480" y="6483766"/>
            <a:ext cx="31947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B152121-9958-410F-82B0-13EEDAAEA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31273" b="61034"/>
          <a:stretch/>
        </p:blipFill>
        <p:spPr>
          <a:xfrm>
            <a:off x="273000" y="6501907"/>
            <a:ext cx="1236397" cy="240206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="" xmlns:a16="http://schemas.microsoft.com/office/drawing/2014/main" id="{CBD2DE20-33CC-4B7A-A9A0-23827D763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69" y="371534"/>
            <a:ext cx="4671071" cy="54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ko-KR" altLang="en-US" sz="3200" baseline="0" dirty="0">
                <a:latin typeface="+mn-lt"/>
                <a:ea typeface="+mn-ea"/>
              </a:defRPr>
            </a:lvl1pPr>
          </a:lstStyle>
          <a:p>
            <a:pPr marL="0" lvl="0" defTabSz="914400" eaLnBrk="1" latinLnBrk="0" hangingPunct="1"/>
            <a:r>
              <a:rPr lang="ko-KR" altLang="en-US" dirty="0"/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133949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(거버닝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81928" y="765175"/>
            <a:ext cx="9351022" cy="5032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ko-KR" dirty="0"/>
              <a:t>Theme Statement (16pt)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Title</a:t>
            </a:r>
            <a:r>
              <a:rPr lang="ko-KR" altLang="en-US" dirty="0"/>
              <a:t> </a:t>
            </a:r>
            <a:r>
              <a:rPr lang="en-US" altLang="ko-KR" dirty="0"/>
              <a:t>(20pt)</a:t>
            </a:r>
            <a:endParaRPr lang="ko-KR" altLang="en-US" dirty="0"/>
          </a:p>
        </p:txBody>
      </p:sp>
      <p:sp>
        <p:nvSpPr>
          <p:cNvPr id="7" name="Line 11">
            <a:extLst>
              <a:ext uri="{FF2B5EF4-FFF2-40B4-BE49-F238E27FC236}">
                <a16:creationId xmlns="" xmlns:a16="http://schemas.microsoft.com/office/drawing/2014/main" id="{1DEC1C26-4E26-4E49-BF4F-F47DF2AFFBF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2726" y="6417332"/>
            <a:ext cx="9360224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endParaRPr lang="ko-KR" altLang="en-US" dirty="0">
              <a:solidFill>
                <a:srgbClr val="64646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72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hinhan_investment_ppt_type_A_agend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208" y="0"/>
            <a:ext cx="4447794" cy="3941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335024"/>
            <a:ext cx="2843022" cy="53035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104" y="1994982"/>
            <a:ext cx="8152638" cy="4525963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800" b="1"/>
            </a:lvl1pPr>
            <a:lvl2pPr marL="800100" indent="-342900">
              <a:buFont typeface="+mj-lt"/>
              <a:buAutoNum type="arabicPeriod"/>
              <a:defRPr sz="1600" b="1"/>
            </a:lvl2pPr>
            <a:lvl3pPr marL="1257300" indent="-342900">
              <a:buFont typeface="+mj-lt"/>
              <a:buAutoNum type="arabicPeriod"/>
              <a:defRPr sz="1400" b="1"/>
            </a:lvl3pPr>
            <a:lvl4pPr>
              <a:buFont typeface="+mj-lt"/>
              <a:buAutoNum type="arabicPeriod"/>
              <a:defRPr sz="1200" b="1"/>
            </a:lvl4pPr>
            <a:lvl5pPr>
              <a:buFont typeface="+mj-lt"/>
              <a:buAutoNum type="arabicPeriod"/>
              <a:defRPr sz="12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8" descr="shinhan_investment_ppt_type_A_inse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475488"/>
            <a:ext cx="990600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(거버닝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Title</a:t>
            </a:r>
            <a:r>
              <a:rPr lang="ko-KR" altLang="en-US" dirty="0"/>
              <a:t> </a:t>
            </a:r>
            <a:r>
              <a:rPr lang="en-US" altLang="ko-KR" dirty="0"/>
              <a:t>(20pt)</a:t>
            </a:r>
            <a:endParaRPr lang="ko-KR" altLang="en-US" dirty="0"/>
          </a:p>
        </p:txBody>
      </p:sp>
      <p:sp>
        <p:nvSpPr>
          <p:cNvPr id="4" name="Line 11">
            <a:extLst>
              <a:ext uri="{FF2B5EF4-FFF2-40B4-BE49-F238E27FC236}">
                <a16:creationId xmlns="" xmlns:a16="http://schemas.microsoft.com/office/drawing/2014/main" id="{ED24E752-5A97-45E2-B889-183D562CDE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2726" y="6417332"/>
            <a:ext cx="9360224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endParaRPr lang="ko-KR" altLang="en-US" dirty="0">
              <a:solidFill>
                <a:srgbClr val="64646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8687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(거버닝O)+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81928" y="765175"/>
            <a:ext cx="9351022" cy="5032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ko-KR" dirty="0"/>
              <a:t>Theme Statement (16pt)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Title</a:t>
            </a:r>
            <a:r>
              <a:rPr lang="ko-KR" altLang="en-US" dirty="0"/>
              <a:t> </a:t>
            </a:r>
            <a:r>
              <a:rPr lang="en-US" altLang="ko-KR" dirty="0"/>
              <a:t>(20pt)</a:t>
            </a:r>
            <a:endParaRPr lang="ko-KR" alt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953000" y="36365"/>
            <a:ext cx="4679950" cy="368299"/>
          </a:xfrm>
        </p:spPr>
        <p:txBody>
          <a:bodyPr anchor="ctr" anchorCtr="0"/>
          <a:lstStyle>
            <a:lvl1pPr algn="r">
              <a:lnSpc>
                <a:spcPct val="100000"/>
              </a:lnSpc>
              <a:defRPr sz="1200" b="1">
                <a:solidFill>
                  <a:schemeClr val="tx2"/>
                </a:solidFill>
                <a:latin typeface="+mn-lt"/>
                <a:ea typeface="+mn-ea"/>
              </a:defRPr>
            </a:lvl1pPr>
            <a:lvl2pPr marL="371466" indent="0" algn="r">
              <a:lnSpc>
                <a:spcPct val="100000"/>
              </a:lnSpc>
              <a:buClrTx/>
              <a:buFont typeface="+mj-lt"/>
              <a:buNone/>
              <a:defRPr sz="1200" b="1">
                <a:solidFill>
                  <a:schemeClr val="tx2"/>
                </a:solidFill>
                <a:latin typeface="+mn-lt"/>
                <a:ea typeface="+mn-ea"/>
              </a:defRPr>
            </a:lvl2pPr>
            <a:lvl3pPr>
              <a:buNone/>
              <a:defRPr/>
            </a:lvl3pPr>
          </a:lstStyle>
          <a:p>
            <a:pPr lvl="0"/>
            <a:r>
              <a:rPr lang="en-US" altLang="ko-KR" dirty="0"/>
              <a:t>1. </a:t>
            </a:r>
            <a:r>
              <a:rPr lang="ko-KR" altLang="en-US" dirty="0"/>
              <a:t>제목</a:t>
            </a:r>
            <a:r>
              <a:rPr lang="en-US" altLang="ko-KR" dirty="0"/>
              <a:t>1</a:t>
            </a:r>
          </a:p>
        </p:txBody>
      </p:sp>
      <p:sp>
        <p:nvSpPr>
          <p:cNvPr id="7" name="Line 11">
            <a:extLst>
              <a:ext uri="{FF2B5EF4-FFF2-40B4-BE49-F238E27FC236}">
                <a16:creationId xmlns="" xmlns:a16="http://schemas.microsoft.com/office/drawing/2014/main" id="{1DEC1C26-4E26-4E49-BF4F-F47DF2AFFBF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2726" y="6417332"/>
            <a:ext cx="9360224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endParaRPr lang="ko-KR" altLang="en-US" dirty="0">
              <a:solidFill>
                <a:srgbClr val="64646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476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(거버닝X)+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Title</a:t>
            </a:r>
            <a:r>
              <a:rPr lang="ko-KR" altLang="en-US" dirty="0"/>
              <a:t> </a:t>
            </a:r>
            <a:r>
              <a:rPr lang="en-US" altLang="ko-KR" dirty="0"/>
              <a:t>(20pt)</a:t>
            </a:r>
            <a:endParaRPr lang="ko-KR" altLang="en-US" dirty="0"/>
          </a:p>
        </p:txBody>
      </p:sp>
      <p:sp>
        <p:nvSpPr>
          <p:cNvPr id="4" name="Line 11">
            <a:extLst>
              <a:ext uri="{FF2B5EF4-FFF2-40B4-BE49-F238E27FC236}">
                <a16:creationId xmlns="" xmlns:a16="http://schemas.microsoft.com/office/drawing/2014/main" id="{ED24E752-5A97-45E2-B889-183D562CDE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2726" y="6417332"/>
            <a:ext cx="9360224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endParaRPr lang="ko-KR" altLang="en-US" dirty="0">
              <a:solidFill>
                <a:srgbClr val="64646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="" xmlns:a16="http://schemas.microsoft.com/office/drawing/2014/main" id="{56254B30-2E3D-45B1-96D7-2B419A70B138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4953000" y="36365"/>
            <a:ext cx="4679950" cy="368299"/>
          </a:xfrm>
        </p:spPr>
        <p:txBody>
          <a:bodyPr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1200" b="1">
                <a:solidFill>
                  <a:schemeClr val="tx2"/>
                </a:solidFill>
                <a:latin typeface="+mn-lt"/>
                <a:ea typeface="+mn-ea"/>
              </a:defRPr>
            </a:lvl1pPr>
            <a:lvl2pPr marL="371466" indent="0" algn="r">
              <a:lnSpc>
                <a:spcPct val="100000"/>
              </a:lnSpc>
              <a:buClrTx/>
              <a:buFont typeface="+mj-lt"/>
              <a:buNone/>
              <a:defRPr sz="1200" b="1">
                <a:solidFill>
                  <a:schemeClr val="tx2"/>
                </a:solidFill>
                <a:latin typeface="+mn-lt"/>
                <a:ea typeface="+mn-ea"/>
              </a:defRPr>
            </a:lvl2pPr>
            <a:lvl3pPr>
              <a:buNone/>
              <a:defRPr/>
            </a:lvl3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ko-KR" dirty="0"/>
              <a:t>1. </a:t>
            </a:r>
            <a:r>
              <a:rPr lang="ko-KR" altLang="en-US" dirty="0"/>
              <a:t>제목</a:t>
            </a:r>
            <a:r>
              <a:rPr lang="en-US" altLang="ko-K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10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hinhan_investment_ppt_type_A_agend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208" y="0"/>
            <a:ext cx="4447794" cy="3941064"/>
          </a:xfrm>
          <a:prstGeom prst="rect">
            <a:avLst/>
          </a:prstGeom>
        </p:spPr>
      </p:pic>
      <p:pic>
        <p:nvPicPr>
          <p:cNvPr id="3" name="Picture 8" descr="shinhan_investment_ppt_type_A_inse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475488"/>
            <a:ext cx="990600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8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hinhan_investment_ppt_type_A_end cov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4626102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5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8" descr="shinhan_investment_ppt_type_A_inser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3" y="627888"/>
            <a:ext cx="990600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8" descr="shinhan_investment_ppt_type_A_inser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3" y="627888"/>
            <a:ext cx="990600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6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1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tags" Target="../tags/tag4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ags" Target="../tags/tag3.xml"/><Relationship Id="rId17" Type="http://schemas.openxmlformats.org/officeDocument/2006/relationships/image" Target="../media/image8.gi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29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2" y="91440"/>
            <a:ext cx="8915401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896112"/>
            <a:ext cx="8915401" cy="544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805" y="650266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defTabSz="457200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0157" y="6493516"/>
            <a:ext cx="799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A619C468-5F2C-C84E-B470-1CCFD4AB2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8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70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804F-B97D-48DB-88D9-A8EE56C0052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2800" y="619739"/>
            <a:ext cx="9903199" cy="42323"/>
            <a:chOff x="527338" y="1056727"/>
            <a:chExt cx="11083637" cy="64800"/>
          </a:xfrm>
        </p:grpSpPr>
        <p:sp>
          <p:nvSpPr>
            <p:cNvPr id="9" name="직사각형 8"/>
            <p:cNvSpPr/>
            <p:nvPr userDrawn="1"/>
          </p:nvSpPr>
          <p:spPr>
            <a:xfrm>
              <a:off x="527338" y="1056727"/>
              <a:ext cx="11083636" cy="64800"/>
            </a:xfrm>
            <a:prstGeom prst="rect">
              <a:avLst/>
            </a:prstGeom>
            <a:solidFill>
              <a:srgbClr val="155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0" name="직사각형 22"/>
            <p:cNvSpPr/>
            <p:nvPr userDrawn="1"/>
          </p:nvSpPr>
          <p:spPr>
            <a:xfrm>
              <a:off x="8991601" y="1056727"/>
              <a:ext cx="2619374" cy="64800"/>
            </a:xfrm>
            <a:custGeom>
              <a:avLst/>
              <a:gdLst>
                <a:gd name="connsiteX0" fmla="*/ 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0 w 2714624"/>
                <a:gd name="connsiteY4" fmla="*/ 0 h 64800"/>
                <a:gd name="connsiteX0" fmla="*/ 95250 w 2714624"/>
                <a:gd name="connsiteY0" fmla="*/ 0 h 64800"/>
                <a:gd name="connsiteX1" fmla="*/ 2714624 w 2714624"/>
                <a:gd name="connsiteY1" fmla="*/ 0 h 64800"/>
                <a:gd name="connsiteX2" fmla="*/ 2714624 w 2714624"/>
                <a:gd name="connsiteY2" fmla="*/ 64800 h 64800"/>
                <a:gd name="connsiteX3" fmla="*/ 0 w 2714624"/>
                <a:gd name="connsiteY3" fmla="*/ 64800 h 64800"/>
                <a:gd name="connsiteX4" fmla="*/ 95250 w 2714624"/>
                <a:gd name="connsiteY4" fmla="*/ 0 h 64800"/>
                <a:gd name="connsiteX0" fmla="*/ 0 w 2619374"/>
                <a:gd name="connsiteY0" fmla="*/ 0 h 64800"/>
                <a:gd name="connsiteX1" fmla="*/ 2619374 w 2619374"/>
                <a:gd name="connsiteY1" fmla="*/ 0 h 64800"/>
                <a:gd name="connsiteX2" fmla="*/ 2619374 w 2619374"/>
                <a:gd name="connsiteY2" fmla="*/ 64800 h 64800"/>
                <a:gd name="connsiteX3" fmla="*/ 135486 w 2619374"/>
                <a:gd name="connsiteY3" fmla="*/ 64800 h 64800"/>
                <a:gd name="connsiteX4" fmla="*/ 0 w 2619374"/>
                <a:gd name="connsiteY4" fmla="*/ 0 h 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4" h="64800">
                  <a:moveTo>
                    <a:pt x="0" y="0"/>
                  </a:moveTo>
                  <a:lnTo>
                    <a:pt x="2619374" y="0"/>
                  </a:lnTo>
                  <a:lnTo>
                    <a:pt x="2619374" y="64800"/>
                  </a:lnTo>
                  <a:lnTo>
                    <a:pt x="135486" y="6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9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srgbClr val="09528E"/>
                </a:solidFill>
              </a:endParaRPr>
            </a:p>
          </p:txBody>
        </p:sp>
        <p:sp>
          <p:nvSpPr>
            <p:cNvPr id="11" name="순서도: 데이터 21"/>
            <p:cNvSpPr/>
            <p:nvPr userDrawn="1"/>
          </p:nvSpPr>
          <p:spPr>
            <a:xfrm>
              <a:off x="527338" y="1056727"/>
              <a:ext cx="784025" cy="6480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17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56 w 10000"/>
                <a:gd name="connsiteY1" fmla="*/ 0 h 10000"/>
                <a:gd name="connsiteX2" fmla="*/ 10000 w 10000"/>
                <a:gd name="connsiteY2" fmla="*/ 0 h 10000"/>
                <a:gd name="connsiteX3" fmla="*/ 9154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9" y="6667"/>
                    <a:pt x="37" y="3333"/>
                    <a:pt x="56" y="0"/>
                  </a:cubicBezTo>
                  <a:lnTo>
                    <a:pt x="10000" y="0"/>
                  </a:lnTo>
                  <a:lnTo>
                    <a:pt x="9154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11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181679"/>
              <a:endParaRPr lang="ko-KR" altLang="en-US" sz="189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87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84" r:id="rId12"/>
  </p:sldLayoutIdLst>
  <p:hf hdr="0" ftr="0" dt="0"/>
  <p:txStyles>
    <p:titleStyle>
      <a:lvl1pPr algn="ctr" defTabSz="914395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9" algn="l" defTabSz="914395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530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88078" y="6674211"/>
            <a:ext cx="12984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fld id="{537F3D3A-DE14-4F50-BDBE-E52BFBEF0B23}" type="slidenum">
              <a:rPr lang="en-US" altLang="ko-KR" sz="800">
                <a:solidFill>
                  <a:srgbClr val="666666"/>
                </a:solidFill>
                <a:latin typeface="맑은 고딕" panose="020B0503020000020004" pitchFamily="50" charset="-127"/>
              </a:rPr>
              <a:pPr>
                <a:spcBef>
                  <a:spcPct val="0"/>
                </a:spcBef>
              </a:pPr>
              <a:t>‹#›</a:t>
            </a:fld>
            <a:endParaRPr lang="en-US" altLang="ko-KR" sz="800" dirty="0">
              <a:solidFill>
                <a:srgbClr val="666666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255309" name="Rectangle 13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gray">
          <a:xfrm>
            <a:off x="273000" y="371535"/>
            <a:ext cx="66706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ko-KR" dirty="0"/>
              <a:t>Title (20pt)</a:t>
            </a:r>
          </a:p>
        </p:txBody>
      </p:sp>
      <p:sp>
        <p:nvSpPr>
          <p:cNvPr id="3255310" name="Rectangle 14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281313" y="765740"/>
            <a:ext cx="9360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ko-KR" dirty="0"/>
              <a:t>Theme Statement</a:t>
            </a:r>
            <a:r>
              <a:rPr lang="ko-KR" altLang="en-US" dirty="0"/>
              <a:t> </a:t>
            </a:r>
            <a:r>
              <a:rPr lang="en-US" altLang="ko-KR" dirty="0"/>
              <a:t>(16pt)</a:t>
            </a:r>
          </a:p>
        </p:txBody>
      </p:sp>
      <p:sp>
        <p:nvSpPr>
          <p:cNvPr id="3255321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0" y="717610"/>
            <a:ext cx="9906000" cy="0"/>
          </a:xfrm>
          <a:prstGeom prst="line">
            <a:avLst/>
          </a:prstGeom>
          <a:noFill/>
          <a:ln w="38100">
            <a:solidFill>
              <a:srgbClr val="0B196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463" dirty="0">
              <a:solidFill>
                <a:srgbClr val="000000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812AA8EF-ABFC-441D-B30E-E8ED178D4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31273" b="61034"/>
          <a:stretch/>
        </p:blipFill>
        <p:spPr>
          <a:xfrm>
            <a:off x="273000" y="6501907"/>
            <a:ext cx="1236397" cy="240206"/>
          </a:xfrm>
          <a:prstGeom prst="rect">
            <a:avLst/>
          </a:prstGeom>
        </p:spPr>
      </p:pic>
      <p:pic>
        <p:nvPicPr>
          <p:cNvPr id="23" name="Picture 1" descr="image001">
            <a:extLst>
              <a:ext uri="{FF2B5EF4-FFF2-40B4-BE49-F238E27FC236}">
                <a16:creationId xmlns="" xmlns:a16="http://schemas.microsoft.com/office/drawing/2014/main" id="{4C87EF5E-E47E-470F-AEC9-99F520749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51" y="6482992"/>
            <a:ext cx="319470" cy="28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11">
            <a:extLst>
              <a:ext uri="{FF2B5EF4-FFF2-40B4-BE49-F238E27FC236}">
                <a16:creationId xmlns="" xmlns:a16="http://schemas.microsoft.com/office/drawing/2014/main" id="{190BF00D-E609-4FAF-BA76-6CB1DD0539E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2888" y="6417332"/>
            <a:ext cx="9360224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endParaRPr lang="ko-KR" altLang="en-US" dirty="0">
              <a:solidFill>
                <a:srgbClr val="64646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4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sz="2000" b="1" kern="1200" baseline="0">
          <a:solidFill>
            <a:schemeClr val="tx1"/>
          </a:solidFill>
          <a:latin typeface="+mn-lt"/>
          <a:ea typeface="+mn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5pPr>
      <a:lvl6pPr marL="371466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6pPr>
      <a:lvl7pPr marL="742931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7pPr>
      <a:lvl8pPr marL="1114397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8pPr>
      <a:lvl9pPr marL="1485863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08791" algn="l"/>
        </a:tabLst>
        <a:defRPr b="1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Arial" panose="020B0604020202020204" pitchFamily="34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rtl="0" fontAlgn="base" latinLnBrk="1">
        <a:spcBef>
          <a:spcPct val="25000"/>
        </a:spcBef>
        <a:spcAft>
          <a:spcPct val="15000"/>
        </a:spcAft>
        <a:buClr>
          <a:schemeClr val="accent2"/>
        </a:buClr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굴림" panose="020B0600000101010101" pitchFamily="50" charset="-127"/>
          <a:ea typeface="+mn-ea"/>
          <a:cs typeface="+mn-cs"/>
        </a:defRPr>
      </a:lvl2pPr>
      <a:lvl3pPr marL="742931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kern="1200">
          <a:solidFill>
            <a:schemeClr val="tx1"/>
          </a:solidFill>
          <a:latin typeface="굴림" panose="020B0600000101010101" pitchFamily="50" charset="-127"/>
          <a:ea typeface="+mn-ea"/>
          <a:cs typeface="+mn-cs"/>
        </a:defRPr>
      </a:lvl3pPr>
      <a:lvl4pPr marL="1114397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굴림" panose="020B0600000101010101" pitchFamily="50" charset="-127"/>
          <a:ea typeface="+mn-ea"/>
          <a:cs typeface="+mn-cs"/>
        </a:defRPr>
      </a:lvl4pPr>
      <a:lvl5pPr marL="1485863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&gt;"/>
        <a:defRPr kumimoji="1" kern="1200">
          <a:solidFill>
            <a:schemeClr val="tx1"/>
          </a:solidFill>
          <a:latin typeface="굴림" panose="020B0600000101010101" pitchFamily="50" charset="-127"/>
          <a:ea typeface="+mn-ea"/>
          <a:cs typeface="+mn-cs"/>
        </a:defRPr>
      </a:lvl5pPr>
      <a:lvl6pPr marL="2043061" indent="-185733" algn="l" defTabSz="742931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27" indent="-185733" algn="l" defTabSz="742931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5993" indent="-185733" algn="l" defTabSz="742931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459" indent="-185733" algn="l" defTabSz="742931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2">
          <p15:clr>
            <a:srgbClr val="F26B43"/>
          </p15:clr>
        </p15:guide>
        <p15:guide id="2" orient="horz" pos="4247">
          <p15:clr>
            <a:srgbClr val="F26B43"/>
          </p15:clr>
        </p15:guide>
        <p15:guide id="3" pos="3120">
          <p15:clr>
            <a:srgbClr val="F26B43"/>
          </p15:clr>
        </p15:guide>
        <p15:guide id="4" pos="6068">
          <p15:clr>
            <a:srgbClr val="F26B43"/>
          </p15:clr>
        </p15:guide>
        <p15:guide id="5" orient="horz" pos="482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232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orient="horz" pos="25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slcitrix.goodi.com:10443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876938" y="5229200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sym typeface="Wingdings" pitchFamily="2" charset="2"/>
              </a:rPr>
              <a:t>2024. </a:t>
            </a:r>
            <a:r>
              <a:rPr lang="en-US" altLang="ko-KR" sz="2000" b="1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en-US" altLang="ko-KR" sz="2000" b="1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ko-KR" sz="2000" b="1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sym typeface="Wingdings" pitchFamily="2" charset="2"/>
              </a:rPr>
              <a:t>.</a:t>
            </a:r>
            <a:endParaRPr lang="ko-KR" altLang="en-US" sz="2000" b="1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코로나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19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비상상황 발생 대비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원신한 Bold" panose="020B0803000000000000" pitchFamily="50" charset="-127"/>
              <a:ea typeface="원신한 Bold" panose="020B0803000000000000" pitchFamily="50" charset="-127"/>
            </a:endParaRPr>
          </a:p>
          <a:p>
            <a:pPr algn="ctr"/>
            <a:r>
              <a:rPr lang="ko-KR" altLang="en-US" sz="4000" b="1" dirty="0">
                <a:latin typeface="원신한 Bold" panose="020B0803000000000000" pitchFamily="50" charset="-127"/>
                <a:ea typeface="원신한 Bold" panose="020B0803000000000000" pitchFamily="50" charset="-127"/>
              </a:rPr>
              <a:t>원격접속 </a:t>
            </a:r>
            <a:r>
              <a:rPr lang="en-US" altLang="ko-KR" sz="4000" b="1" dirty="0">
                <a:latin typeface="원신한 Bold" panose="020B0803000000000000" pitchFamily="50" charset="-127"/>
                <a:ea typeface="원신한 Bold" panose="020B0803000000000000" pitchFamily="50" charset="-127"/>
              </a:rPr>
              <a:t>OTP </a:t>
            </a:r>
            <a:r>
              <a:rPr lang="ko-KR" altLang="en-US" sz="4000" b="1" dirty="0">
                <a:latin typeface="원신한 Bold" panose="020B0803000000000000" pitchFamily="50" charset="-127"/>
                <a:ea typeface="원신한 Bold" panose="020B0803000000000000" pitchFamily="50" charset="-127"/>
              </a:rPr>
              <a:t>등록 매뉴얼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56337" y="427474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sym typeface="Wingdings" pitchFamily="2" charset="2"/>
              </a:rPr>
              <a:t>정보보호본부</a:t>
            </a:r>
            <a:endParaRPr lang="ko-KR" altLang="en-US" sz="2400" b="1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51" y="5863431"/>
            <a:ext cx="1654981" cy="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" name="Freeform 389"/>
          <p:cNvSpPr>
            <a:spLocks/>
          </p:cNvSpPr>
          <p:nvPr/>
        </p:nvSpPr>
        <p:spPr bwMode="auto">
          <a:xfrm>
            <a:off x="488950" y="946000"/>
            <a:ext cx="205531" cy="160852"/>
          </a:xfrm>
          <a:custGeom>
            <a:avLst/>
            <a:gdLst>
              <a:gd name="T0" fmla="*/ 93 w 94"/>
              <a:gd name="T1" fmla="*/ 14 h 75"/>
              <a:gd name="T2" fmla="*/ 93 w 94"/>
              <a:gd name="T3" fmla="*/ 16 h 75"/>
              <a:gd name="T4" fmla="*/ 35 w 94"/>
              <a:gd name="T5" fmla="*/ 74 h 75"/>
              <a:gd name="T6" fmla="*/ 32 w 94"/>
              <a:gd name="T7" fmla="*/ 74 h 75"/>
              <a:gd name="T8" fmla="*/ 19 w 94"/>
              <a:gd name="T9" fmla="*/ 61 h 75"/>
              <a:gd name="T10" fmla="*/ 16 w 94"/>
              <a:gd name="T11" fmla="*/ 59 h 75"/>
              <a:gd name="T12" fmla="*/ 1 w 94"/>
              <a:gd name="T13" fmla="*/ 43 h 75"/>
              <a:gd name="T14" fmla="*/ 1 w 94"/>
              <a:gd name="T15" fmla="*/ 40 h 75"/>
              <a:gd name="T16" fmla="*/ 14 w 94"/>
              <a:gd name="T17" fmla="*/ 27 h 75"/>
              <a:gd name="T18" fmla="*/ 16 w 94"/>
              <a:gd name="T19" fmla="*/ 27 h 75"/>
              <a:gd name="T20" fmla="*/ 32 w 94"/>
              <a:gd name="T21" fmla="*/ 43 h 75"/>
              <a:gd name="T22" fmla="*/ 35 w 94"/>
              <a:gd name="T23" fmla="*/ 43 h 75"/>
              <a:gd name="T24" fmla="*/ 77 w 94"/>
              <a:gd name="T25" fmla="*/ 1 h 75"/>
              <a:gd name="T26" fmla="*/ 80 w 94"/>
              <a:gd name="T27" fmla="*/ 1 h 75"/>
              <a:gd name="T28" fmla="*/ 93 w 94"/>
              <a:gd name="T29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75">
                <a:moveTo>
                  <a:pt x="93" y="14"/>
                </a:moveTo>
                <a:cubicBezTo>
                  <a:pt x="94" y="14"/>
                  <a:pt x="94" y="16"/>
                  <a:pt x="93" y="16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5"/>
                  <a:pt x="33" y="75"/>
                  <a:pt x="32" y="74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59"/>
                  <a:pt x="16" y="59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2"/>
                  <a:pt x="0" y="41"/>
                  <a:pt x="1" y="40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6" y="26"/>
                  <a:pt x="16" y="27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5" y="43"/>
                </a:cubicBezTo>
                <a:cubicBezTo>
                  <a:pt x="77" y="1"/>
                  <a:pt x="77" y="1"/>
                  <a:pt x="77" y="1"/>
                </a:cubicBezTo>
                <a:cubicBezTo>
                  <a:pt x="78" y="0"/>
                  <a:pt x="79" y="0"/>
                  <a:pt x="80" y="1"/>
                </a:cubicBezTo>
                <a:lnTo>
                  <a:pt x="93" y="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0873" y="867741"/>
            <a:ext cx="194636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아이폰 </a:t>
            </a:r>
            <a:r>
              <a:rPr lang="en-US" altLang="ko-KR" sz="1200" dirty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(</a:t>
            </a:r>
            <a:r>
              <a:rPr lang="ko-KR" altLang="en-US" sz="1200" dirty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앞장에 이어서</a:t>
            </a:r>
            <a:r>
              <a:rPr lang="en-US" altLang="ko-KR" sz="1200" dirty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)</a:t>
            </a:r>
            <a:endParaRPr lang="ko-KR" altLang="en-US" sz="1200" dirty="0">
              <a:solidFill>
                <a:schemeClr val="tx2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68" y="1675289"/>
            <a:ext cx="4176464" cy="25368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664968" y="4221088"/>
            <a:ext cx="1362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⑦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“Done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”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클릭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3322" y="1381277"/>
            <a:ext cx="9797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재택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PC&gt;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2851" y="1367674"/>
            <a:ext cx="862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휴대폰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728383" y="3652017"/>
            <a:ext cx="2459495" cy="34703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4710228"/>
            <a:ext cx="4176464" cy="12078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4968" y="5937230"/>
            <a:ext cx="2643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⑧ 성공적으로 기기 등록이 완료됨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2" y="1689200"/>
            <a:ext cx="1762974" cy="381525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3" y="1689200"/>
            <a:ext cx="1777749" cy="3847231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292851" y="1891367"/>
            <a:ext cx="236654" cy="228718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52226" y="2684076"/>
            <a:ext cx="1542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⑤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Save 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터치</a:t>
            </a:r>
            <a:endParaRPr lang="ko-KR" altLang="en-US" sz="1350" b="1" dirty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79095" y="2736115"/>
            <a:ext cx="470396" cy="219153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2666935" y="3612815"/>
            <a:ext cx="15568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⑥ </a:t>
            </a:r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OTP 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생성 확인</a:t>
            </a:r>
            <a:endParaRPr lang="en-US" altLang="ko-KR" sz="1350" b="1" dirty="0" smtClean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  (6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자리 랜덤 숫자</a:t>
            </a:r>
            <a:endParaRPr lang="en-US" altLang="ko-KR" sz="1350" b="1" dirty="0" smtClean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 / 60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초간 유지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)</a:t>
            </a:r>
            <a:endParaRPr lang="en-US" altLang="ko-KR" sz="1350" b="1" dirty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21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2"/>
            <a:ext cx="9001125" cy="149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6.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로그인 페이지로 돌아가기</a:t>
            </a:r>
            <a:endParaRPr lang="en-US" altLang="ko-KR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①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오른쪽 상단 </a:t>
            </a:r>
            <a:r>
              <a:rPr lang="ko-KR" altLang="en-US" sz="1600" u="sng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이름</a:t>
            </a:r>
            <a:r>
              <a:rPr lang="en-US" altLang="ko-KR" sz="1600" u="sng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u="sng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사번</a:t>
            </a:r>
            <a:r>
              <a:rPr lang="en-US" altLang="ko-KR" sz="1600" u="sng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) ▼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부분 클릭하여 나오는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Log Off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버튼 클릭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②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로그오프가 성공적으로 되었다는 화면이 표시되고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, Log On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버튼 클릭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③ 로그인 페이지가 표시됨</a:t>
            </a:r>
            <a:endParaRPr lang="en-US" altLang="ko-KR" sz="1600" dirty="0" smtClean="0">
              <a:solidFill>
                <a:srgbClr val="C00000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526161"/>
            <a:ext cx="4536504" cy="18071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31" y="2636912"/>
            <a:ext cx="3335065" cy="1477765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4664968" y="2526161"/>
            <a:ext cx="648072" cy="686814"/>
          </a:xfrm>
          <a:prstGeom prst="round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00126" y="2746647"/>
            <a:ext cx="17648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</a:t>
            </a:r>
            <a:r>
              <a:rPr lang="en-US" altLang="ko-KR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Log Off </a:t>
            </a:r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버튼 클릭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7920" y="3835489"/>
            <a:ext cx="17327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en-US" altLang="ko-KR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Log On </a:t>
            </a:r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버튼 클릭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226447" y="3287209"/>
            <a:ext cx="2969424" cy="515075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오른쪽 화살표 28"/>
          <p:cNvSpPr/>
          <p:nvPr/>
        </p:nvSpPr>
        <p:spPr>
          <a:xfrm>
            <a:off x="5463748" y="3275633"/>
            <a:ext cx="50296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257551" y="3511606"/>
            <a:ext cx="8803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 전환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801" y="4895089"/>
            <a:ext cx="4381500" cy="1790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61501" y="5012757"/>
            <a:ext cx="8803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사번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입력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61501" y="5393702"/>
            <a:ext cx="2388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회사 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PC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윈도우 패스워드 입력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0768" y="5761410"/>
            <a:ext cx="2655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OTP 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앱에 표시된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6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자리 숫자 입력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5103" y="4595007"/>
            <a:ext cx="21098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③ 로그인 페이지로 돌아감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39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3"/>
            <a:ext cx="9001125" cy="154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[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별첨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] “No registered Devices”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입력란에 다른 문구가 있을 시</a:t>
            </a:r>
            <a:endParaRPr lang="en-US" altLang="ko-KR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①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Delete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②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Delete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확인 </a:t>
            </a:r>
            <a:r>
              <a:rPr lang="ko-KR" altLang="en-US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화면에서 </a:t>
            </a: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Yes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③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 action="ppaction://hlinksldjump"/>
              </a:rPr>
              <a:t>슬라이드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 action="ppaction://hlinksldjump"/>
              </a:rPr>
              <a:t>6p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 action="ppaction://hlinksldjump"/>
              </a:rPr>
              <a:t>로 다시 이동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하여 이후 진행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3" y="3965571"/>
            <a:ext cx="4996415" cy="22717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88204" y="4260004"/>
            <a:ext cx="12031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“Yes” </a:t>
            </a:r>
            <a:r>
              <a:rPr lang="ko-KR" altLang="en-US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클릭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426534"/>
            <a:ext cx="4971845" cy="20713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49289" y="3130597"/>
            <a:ext cx="1517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</a:t>
            </a:r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“Delete” </a:t>
            </a:r>
            <a:r>
              <a:rPr lang="ko-KR" altLang="en-US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클릭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680186" y="3470642"/>
            <a:ext cx="574178" cy="222155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5" name="직사각형 24"/>
          <p:cNvSpPr/>
          <p:nvPr/>
        </p:nvSpPr>
        <p:spPr>
          <a:xfrm>
            <a:off x="6237041" y="5021988"/>
            <a:ext cx="1305476" cy="225725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40409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" name="Freeform 389"/>
          <p:cNvSpPr>
            <a:spLocks/>
          </p:cNvSpPr>
          <p:nvPr/>
        </p:nvSpPr>
        <p:spPr bwMode="auto">
          <a:xfrm>
            <a:off x="488950" y="1730416"/>
            <a:ext cx="205531" cy="160852"/>
          </a:xfrm>
          <a:custGeom>
            <a:avLst/>
            <a:gdLst>
              <a:gd name="T0" fmla="*/ 93 w 94"/>
              <a:gd name="T1" fmla="*/ 14 h 75"/>
              <a:gd name="T2" fmla="*/ 93 w 94"/>
              <a:gd name="T3" fmla="*/ 16 h 75"/>
              <a:gd name="T4" fmla="*/ 35 w 94"/>
              <a:gd name="T5" fmla="*/ 74 h 75"/>
              <a:gd name="T6" fmla="*/ 32 w 94"/>
              <a:gd name="T7" fmla="*/ 74 h 75"/>
              <a:gd name="T8" fmla="*/ 19 w 94"/>
              <a:gd name="T9" fmla="*/ 61 h 75"/>
              <a:gd name="T10" fmla="*/ 16 w 94"/>
              <a:gd name="T11" fmla="*/ 59 h 75"/>
              <a:gd name="T12" fmla="*/ 1 w 94"/>
              <a:gd name="T13" fmla="*/ 43 h 75"/>
              <a:gd name="T14" fmla="*/ 1 w 94"/>
              <a:gd name="T15" fmla="*/ 40 h 75"/>
              <a:gd name="T16" fmla="*/ 14 w 94"/>
              <a:gd name="T17" fmla="*/ 27 h 75"/>
              <a:gd name="T18" fmla="*/ 16 w 94"/>
              <a:gd name="T19" fmla="*/ 27 h 75"/>
              <a:gd name="T20" fmla="*/ 32 w 94"/>
              <a:gd name="T21" fmla="*/ 43 h 75"/>
              <a:gd name="T22" fmla="*/ 35 w 94"/>
              <a:gd name="T23" fmla="*/ 43 h 75"/>
              <a:gd name="T24" fmla="*/ 77 w 94"/>
              <a:gd name="T25" fmla="*/ 1 h 75"/>
              <a:gd name="T26" fmla="*/ 80 w 94"/>
              <a:gd name="T27" fmla="*/ 1 h 75"/>
              <a:gd name="T28" fmla="*/ 93 w 94"/>
              <a:gd name="T29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75">
                <a:moveTo>
                  <a:pt x="93" y="14"/>
                </a:moveTo>
                <a:cubicBezTo>
                  <a:pt x="94" y="14"/>
                  <a:pt x="94" y="16"/>
                  <a:pt x="93" y="16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5"/>
                  <a:pt x="33" y="75"/>
                  <a:pt x="32" y="74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59"/>
                  <a:pt x="16" y="59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2"/>
                  <a:pt x="0" y="41"/>
                  <a:pt x="1" y="40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6" y="26"/>
                  <a:pt x="16" y="27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5" y="43"/>
                </a:cubicBezTo>
                <a:cubicBezTo>
                  <a:pt x="77" y="1"/>
                  <a:pt x="77" y="1"/>
                  <a:pt x="77" y="1"/>
                </a:cubicBezTo>
                <a:cubicBezTo>
                  <a:pt x="78" y="0"/>
                  <a:pt x="79" y="0"/>
                  <a:pt x="80" y="1"/>
                </a:cubicBezTo>
                <a:lnTo>
                  <a:pt x="93" y="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0873" y="1652157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안드로이드</a:t>
            </a:r>
            <a:endParaRPr lang="ko-KR" altLang="en-US" sz="1600" dirty="0">
              <a:solidFill>
                <a:schemeClr val="tx2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3"/>
            <a:ext cx="9001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휴대폰에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OTP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앱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(“Citrix SSO”)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설치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안드로이드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아이폰 구분하여 마켓에서 개별 설치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이미 설치되어 있는 경우 본 단계 생략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2064216"/>
            <a:ext cx="2078736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3" y="2064216"/>
            <a:ext cx="2078736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42" y="2064216"/>
            <a:ext cx="2078736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모서리가 둥근 직사각형 1"/>
          <p:cNvSpPr/>
          <p:nvPr/>
        </p:nvSpPr>
        <p:spPr>
          <a:xfrm>
            <a:off x="1058781" y="4990028"/>
            <a:ext cx="504056" cy="504056"/>
          </a:xfrm>
          <a:prstGeom prst="round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53461" y="3429000"/>
            <a:ext cx="1908669" cy="245962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46579" y="5514778"/>
            <a:ext cx="928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앱 실행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0189" y="2500132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② 검색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4427" y="2794427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③ 설치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920" y="2064216"/>
            <a:ext cx="2068436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모서리가 둥근 직사각형 19"/>
          <p:cNvSpPr/>
          <p:nvPr/>
        </p:nvSpPr>
        <p:spPr>
          <a:xfrm>
            <a:off x="7530958" y="2376079"/>
            <a:ext cx="504056" cy="504056"/>
          </a:xfrm>
          <a:prstGeom prst="round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468920" y="2891916"/>
            <a:ext cx="13003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④ 앱 설치 확인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919386" y="2314936"/>
            <a:ext cx="1961606" cy="196770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6658044" y="3041958"/>
            <a:ext cx="0" cy="3870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8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3" y="1306503"/>
            <a:ext cx="2058746" cy="4452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46" y="1306499"/>
            <a:ext cx="2058746" cy="4452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49" y="1306499"/>
            <a:ext cx="2058746" cy="4452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52" y="1306498"/>
            <a:ext cx="2058746" cy="4452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Freeform 389"/>
          <p:cNvSpPr>
            <a:spLocks/>
          </p:cNvSpPr>
          <p:nvPr/>
        </p:nvSpPr>
        <p:spPr bwMode="auto">
          <a:xfrm>
            <a:off x="488950" y="940729"/>
            <a:ext cx="205531" cy="160852"/>
          </a:xfrm>
          <a:custGeom>
            <a:avLst/>
            <a:gdLst>
              <a:gd name="T0" fmla="*/ 93 w 94"/>
              <a:gd name="T1" fmla="*/ 14 h 75"/>
              <a:gd name="T2" fmla="*/ 93 w 94"/>
              <a:gd name="T3" fmla="*/ 16 h 75"/>
              <a:gd name="T4" fmla="*/ 35 w 94"/>
              <a:gd name="T5" fmla="*/ 74 h 75"/>
              <a:gd name="T6" fmla="*/ 32 w 94"/>
              <a:gd name="T7" fmla="*/ 74 h 75"/>
              <a:gd name="T8" fmla="*/ 19 w 94"/>
              <a:gd name="T9" fmla="*/ 61 h 75"/>
              <a:gd name="T10" fmla="*/ 16 w 94"/>
              <a:gd name="T11" fmla="*/ 59 h 75"/>
              <a:gd name="T12" fmla="*/ 1 w 94"/>
              <a:gd name="T13" fmla="*/ 43 h 75"/>
              <a:gd name="T14" fmla="*/ 1 w 94"/>
              <a:gd name="T15" fmla="*/ 40 h 75"/>
              <a:gd name="T16" fmla="*/ 14 w 94"/>
              <a:gd name="T17" fmla="*/ 27 h 75"/>
              <a:gd name="T18" fmla="*/ 16 w 94"/>
              <a:gd name="T19" fmla="*/ 27 h 75"/>
              <a:gd name="T20" fmla="*/ 32 w 94"/>
              <a:gd name="T21" fmla="*/ 43 h 75"/>
              <a:gd name="T22" fmla="*/ 35 w 94"/>
              <a:gd name="T23" fmla="*/ 43 h 75"/>
              <a:gd name="T24" fmla="*/ 77 w 94"/>
              <a:gd name="T25" fmla="*/ 1 h 75"/>
              <a:gd name="T26" fmla="*/ 80 w 94"/>
              <a:gd name="T27" fmla="*/ 1 h 75"/>
              <a:gd name="T28" fmla="*/ 93 w 94"/>
              <a:gd name="T29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75">
                <a:moveTo>
                  <a:pt x="93" y="14"/>
                </a:moveTo>
                <a:cubicBezTo>
                  <a:pt x="94" y="14"/>
                  <a:pt x="94" y="16"/>
                  <a:pt x="93" y="16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5"/>
                  <a:pt x="33" y="75"/>
                  <a:pt x="32" y="74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59"/>
                  <a:pt x="16" y="59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2"/>
                  <a:pt x="0" y="41"/>
                  <a:pt x="1" y="40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6" y="26"/>
                  <a:pt x="16" y="27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5" y="43"/>
                </a:cubicBezTo>
                <a:cubicBezTo>
                  <a:pt x="77" y="1"/>
                  <a:pt x="77" y="1"/>
                  <a:pt x="77" y="1"/>
                </a:cubicBezTo>
                <a:cubicBezTo>
                  <a:pt x="78" y="0"/>
                  <a:pt x="79" y="0"/>
                  <a:pt x="80" y="1"/>
                </a:cubicBezTo>
                <a:lnTo>
                  <a:pt x="93" y="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0873" y="862470"/>
            <a:ext cx="8002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아이폰</a:t>
            </a:r>
            <a:endParaRPr lang="ko-KR" altLang="en-US" sz="1600" dirty="0">
              <a:solidFill>
                <a:schemeClr val="tx2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6857" y="1668094"/>
            <a:ext cx="504056" cy="504056"/>
          </a:xfrm>
          <a:prstGeom prst="round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70913" y="1638603"/>
            <a:ext cx="928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앱 실행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8904" y="1788644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검색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4422" y="2176901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③ 설치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19385" y="1585732"/>
            <a:ext cx="1687340" cy="20001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6238" y="2199190"/>
            <a:ext cx="306729" cy="26621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8069182" y="1658449"/>
            <a:ext cx="504056" cy="504056"/>
          </a:xfrm>
          <a:prstGeom prst="round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012931" y="2174286"/>
            <a:ext cx="13003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④ 앱 설치 확인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47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3"/>
            <a:ext cx="9001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2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.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사이트 접속 후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OTP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관리페이지 연결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① 인터넷 접속 가능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PC(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또는 노트북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)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에서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/>
              </a:rPr>
              <a:t>https://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/>
              </a:rPr>
              <a:t>ssl.shinhansec.co</a:t>
            </a:r>
            <a:r>
              <a:rPr lang="en-US" altLang="ko-KR" sz="1600" u="sng" dirty="0" smtClean="0">
                <a:solidFill>
                  <a:srgbClr val="0000FF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/>
              </a:rPr>
              <a:t>m</a:t>
            </a:r>
            <a:r>
              <a:rPr lang="en-US" altLang="ko-KR" sz="1600" u="sng" dirty="0" smtClean="0">
                <a:solidFill>
                  <a:srgbClr val="0000FF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:5443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사이트 접속</a:t>
            </a:r>
            <a:endParaRPr lang="en-US" altLang="ko-KR" sz="5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② 하단의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“OTP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관리페이지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”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클릭</a:t>
            </a:r>
            <a:endParaRPr lang="ko-KR" altLang="en-US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204" y="2491262"/>
            <a:ext cx="5544616" cy="3155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4728" y="2509036"/>
            <a:ext cx="2808312" cy="29238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https://</a:t>
            </a:r>
            <a:r>
              <a:rPr lang="en-US" altLang="ko-KR" sz="1300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ssl.shinhansec.com:5443</a:t>
            </a:r>
            <a:endParaRPr lang="ko-KR" altLang="en-US" sz="1300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3040" y="2499830"/>
            <a:ext cx="1252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사이트 접속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7763" y="5269674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클릭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552660" y="5289473"/>
            <a:ext cx="841279" cy="285400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3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2"/>
            <a:ext cx="9001125" cy="148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3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.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계정 정보 입력</a:t>
            </a:r>
            <a:endParaRPr lang="en-US" altLang="ko-KR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①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User name</a:t>
            </a:r>
            <a:r>
              <a:rPr lang="ko-KR" altLang="en-US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칸에 사번 입력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②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Password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칸에 회사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PC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의 윈도우 비밀번호 입력 </a:t>
            </a:r>
            <a:r>
              <a:rPr lang="en-US" altLang="ko-KR" sz="1600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(Remote12# </a:t>
            </a:r>
            <a:r>
              <a:rPr lang="ko-KR" altLang="en-US" sz="1600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아님</a:t>
            </a:r>
            <a:r>
              <a:rPr lang="en-US" altLang="ko-KR" sz="1600" dirty="0" smtClean="0">
                <a:solidFill>
                  <a:srgbClr val="C0000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)</a:t>
            </a: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③</a:t>
            </a:r>
            <a:r>
              <a:rPr lang="en-US" altLang="ko-KR" sz="1600" dirty="0" smtClean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“Submit” </a:t>
            </a:r>
            <a:r>
              <a:rPr lang="ko-KR" altLang="en-US" sz="1600" dirty="0" smtClean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en-US" altLang="ko-KR" sz="1600" dirty="0" smtClean="0"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20" y="2720020"/>
            <a:ext cx="5256584" cy="2662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2353" y="4220612"/>
            <a:ext cx="25987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회사 </a:t>
            </a:r>
            <a:r>
              <a:rPr lang="en-US" altLang="ko-KR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PC </a:t>
            </a:r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윈도우 패스워드 입력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2353" y="3212976"/>
            <a:ext cx="1090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사번 입력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4395" y="5001126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③ 클릭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062838" y="3513120"/>
            <a:ext cx="2719298" cy="34703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062838" y="3883427"/>
            <a:ext cx="2719298" cy="34703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061489" y="4629873"/>
            <a:ext cx="2714987" cy="341454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8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2"/>
            <a:ext cx="9001125" cy="225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4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.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기기 등록</a:t>
            </a:r>
            <a:endParaRPr lang="en-US" altLang="ko-KR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①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“No registered devices“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라고 써있는지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확인 후 오른쪽 </a:t>
            </a:r>
            <a:r>
              <a:rPr lang="en-US" altLang="ko-KR" sz="1600" dirty="0" smtClean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“Add Device”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</a:t>
            </a:r>
            <a:r>
              <a:rPr lang="ko-KR" altLang="en-US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②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하단 텍스트 필드에 사번을 입력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③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“Go”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④ 화면이 바뀌고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QR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코드 및 영문숫자가 혼합된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26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자리 코드가 표시됨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※ </a:t>
            </a: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“No registered devices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外 다른 문구가 있다면 </a:t>
            </a:r>
            <a:r>
              <a:rPr lang="ko-KR" altLang="en-US" sz="1600" dirty="0" smtClean="0">
                <a:solidFill>
                  <a:srgbClr val="0070C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 action="ppaction://hlinksldjump"/>
              </a:rPr>
              <a:t>슬라이드 </a:t>
            </a:r>
            <a:r>
              <a:rPr lang="en-US" altLang="ko-KR" sz="1600" dirty="0" smtClean="0">
                <a:solidFill>
                  <a:srgbClr val="0070C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 action="ppaction://hlinksldjump"/>
              </a:rPr>
              <a:t>12p</a:t>
            </a:r>
            <a:r>
              <a:rPr lang="ko-KR" altLang="en-US" sz="1600" dirty="0" smtClean="0">
                <a:solidFill>
                  <a:srgbClr val="0070C0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  <a:hlinkClick r:id="rId2" action="ppaction://hlinksldjump"/>
              </a:rPr>
              <a:t>로 이동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하여 진행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3412470"/>
            <a:ext cx="3772843" cy="2536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6495" y="5217566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③ </a:t>
            </a:r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클릭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60468" y="4881188"/>
            <a:ext cx="2555813" cy="306280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11086" y="4533047"/>
            <a:ext cx="1034921" cy="323251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3614" y="4245559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</a:t>
            </a:r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클릭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858" y="5213826"/>
            <a:ext cx="1138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사번 입력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422660" y="4871453"/>
            <a:ext cx="369095" cy="323251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486669" y="4659452"/>
            <a:ext cx="648072" cy="57606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238990" y="5062340"/>
            <a:ext cx="1586884" cy="1905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 smtClean="0">
                <a:solidFill>
                  <a:schemeClr val="bg1">
                    <a:lumMod val="95000"/>
                  </a:schemeClr>
                </a:solidFill>
              </a:rPr>
              <a:t>ABCDEFGHIJIKKLSFHJKDSKSWQLB</a:t>
            </a:r>
            <a:endParaRPr lang="ko-KR" alt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0" y="3412470"/>
            <a:ext cx="4176464" cy="253681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66516" y="3494329"/>
            <a:ext cx="2618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④ </a:t>
            </a:r>
            <a:r>
              <a:rPr lang="en-US" altLang="ko-KR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 </a:t>
            </a:r>
            <a:r>
              <a:rPr lang="ko-KR" altLang="en-US" sz="1350" b="1" dirty="0" smtClean="0">
                <a:solidFill>
                  <a:srgbClr val="FDF04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코드가 표시된 화면이 나옴</a:t>
            </a:r>
            <a:endParaRPr lang="ko-KR" altLang="en-US" sz="1350" b="1" dirty="0">
              <a:solidFill>
                <a:srgbClr val="FDF04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70350" y="4533047"/>
            <a:ext cx="50296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491588" y="4821079"/>
            <a:ext cx="8803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 전환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27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76" y="2885172"/>
            <a:ext cx="1800881" cy="3762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" name="Freeform 389"/>
          <p:cNvSpPr>
            <a:spLocks/>
          </p:cNvSpPr>
          <p:nvPr/>
        </p:nvSpPr>
        <p:spPr bwMode="auto">
          <a:xfrm>
            <a:off x="488950" y="2508062"/>
            <a:ext cx="205531" cy="160852"/>
          </a:xfrm>
          <a:custGeom>
            <a:avLst/>
            <a:gdLst>
              <a:gd name="T0" fmla="*/ 93 w 94"/>
              <a:gd name="T1" fmla="*/ 14 h 75"/>
              <a:gd name="T2" fmla="*/ 93 w 94"/>
              <a:gd name="T3" fmla="*/ 16 h 75"/>
              <a:gd name="T4" fmla="*/ 35 w 94"/>
              <a:gd name="T5" fmla="*/ 74 h 75"/>
              <a:gd name="T6" fmla="*/ 32 w 94"/>
              <a:gd name="T7" fmla="*/ 74 h 75"/>
              <a:gd name="T8" fmla="*/ 19 w 94"/>
              <a:gd name="T9" fmla="*/ 61 h 75"/>
              <a:gd name="T10" fmla="*/ 16 w 94"/>
              <a:gd name="T11" fmla="*/ 59 h 75"/>
              <a:gd name="T12" fmla="*/ 1 w 94"/>
              <a:gd name="T13" fmla="*/ 43 h 75"/>
              <a:gd name="T14" fmla="*/ 1 w 94"/>
              <a:gd name="T15" fmla="*/ 40 h 75"/>
              <a:gd name="T16" fmla="*/ 14 w 94"/>
              <a:gd name="T17" fmla="*/ 27 h 75"/>
              <a:gd name="T18" fmla="*/ 16 w 94"/>
              <a:gd name="T19" fmla="*/ 27 h 75"/>
              <a:gd name="T20" fmla="*/ 32 w 94"/>
              <a:gd name="T21" fmla="*/ 43 h 75"/>
              <a:gd name="T22" fmla="*/ 35 w 94"/>
              <a:gd name="T23" fmla="*/ 43 h 75"/>
              <a:gd name="T24" fmla="*/ 77 w 94"/>
              <a:gd name="T25" fmla="*/ 1 h 75"/>
              <a:gd name="T26" fmla="*/ 80 w 94"/>
              <a:gd name="T27" fmla="*/ 1 h 75"/>
              <a:gd name="T28" fmla="*/ 93 w 94"/>
              <a:gd name="T29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75">
                <a:moveTo>
                  <a:pt x="93" y="14"/>
                </a:moveTo>
                <a:cubicBezTo>
                  <a:pt x="94" y="14"/>
                  <a:pt x="94" y="16"/>
                  <a:pt x="93" y="16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5"/>
                  <a:pt x="33" y="75"/>
                  <a:pt x="32" y="74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59"/>
                  <a:pt x="16" y="59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2"/>
                  <a:pt x="0" y="41"/>
                  <a:pt x="1" y="40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6" y="26"/>
                  <a:pt x="16" y="27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5" y="43"/>
                </a:cubicBezTo>
                <a:cubicBezTo>
                  <a:pt x="77" y="1"/>
                  <a:pt x="77" y="1"/>
                  <a:pt x="77" y="1"/>
                </a:cubicBezTo>
                <a:cubicBezTo>
                  <a:pt x="78" y="0"/>
                  <a:pt x="79" y="0"/>
                  <a:pt x="80" y="1"/>
                </a:cubicBezTo>
                <a:lnTo>
                  <a:pt x="93" y="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0873" y="242980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안드로이드</a:t>
            </a:r>
            <a:endParaRPr lang="ko-KR" altLang="en-US" sz="1600" dirty="0">
              <a:solidFill>
                <a:schemeClr val="tx2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3"/>
            <a:ext cx="9001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5. [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안드로이드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] QR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코드 스캔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휴대폰에 있는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“Citrix SSO”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모바일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앱 실행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-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재택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PC</a:t>
            </a:r>
            <a:r>
              <a:rPr lang="ko-KR" altLang="en-US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모니터화면에 표시된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QR Code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를 스캔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- OTP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번호가 생성된 것을 확인 후 재택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PC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화면에서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“Done”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ko-KR" altLang="en-US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1" y="2885172"/>
            <a:ext cx="1781350" cy="3762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629" y="2873692"/>
            <a:ext cx="4176464" cy="253681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97324" y="5404432"/>
            <a:ext cx="21793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④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카메라로 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QR Code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스캔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7333" y="6038517"/>
            <a:ext cx="13339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‘+’ 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버튼 터치</a:t>
            </a:r>
            <a:endParaRPr lang="en-US" altLang="ko-KR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552" y="3517419"/>
            <a:ext cx="18029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①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TOKENS 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메뉴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터치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82501" y="6237312"/>
            <a:ext cx="20092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③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Scan QR Code 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터치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57548" y="3303752"/>
            <a:ext cx="720080" cy="18762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151061" y="5999941"/>
            <a:ext cx="365827" cy="336892"/>
          </a:xfrm>
          <a:prstGeom prst="round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3709687" y="5772136"/>
            <a:ext cx="601884" cy="27616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802983" y="2579680"/>
            <a:ext cx="9797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재택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PC&gt;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8231" y="2583324"/>
            <a:ext cx="862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휴대폰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2634431" y="4813479"/>
            <a:ext cx="248070" cy="20940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구부러진 연결선 7"/>
          <p:cNvCxnSpPr>
            <a:stCxn id="48" idx="1"/>
            <a:endCxn id="35" idx="1"/>
          </p:cNvCxnSpPr>
          <p:nvPr/>
        </p:nvCxnSpPr>
        <p:spPr>
          <a:xfrm rot="10800000" flipH="1" flipV="1">
            <a:off x="5272268" y="4495707"/>
            <a:ext cx="25056" cy="1058766"/>
          </a:xfrm>
          <a:prstGeom prst="curvedConnector3">
            <a:avLst>
              <a:gd name="adj1" fmla="val -9123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>
            <a:off x="3119378" y="5904433"/>
            <a:ext cx="562360" cy="39798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5272268" y="4073230"/>
            <a:ext cx="832860" cy="844953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62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" name="Freeform 389"/>
          <p:cNvSpPr>
            <a:spLocks/>
          </p:cNvSpPr>
          <p:nvPr/>
        </p:nvSpPr>
        <p:spPr bwMode="auto">
          <a:xfrm>
            <a:off x="488950" y="946000"/>
            <a:ext cx="205531" cy="160852"/>
          </a:xfrm>
          <a:custGeom>
            <a:avLst/>
            <a:gdLst>
              <a:gd name="T0" fmla="*/ 93 w 94"/>
              <a:gd name="T1" fmla="*/ 14 h 75"/>
              <a:gd name="T2" fmla="*/ 93 w 94"/>
              <a:gd name="T3" fmla="*/ 16 h 75"/>
              <a:gd name="T4" fmla="*/ 35 w 94"/>
              <a:gd name="T5" fmla="*/ 74 h 75"/>
              <a:gd name="T6" fmla="*/ 32 w 94"/>
              <a:gd name="T7" fmla="*/ 74 h 75"/>
              <a:gd name="T8" fmla="*/ 19 w 94"/>
              <a:gd name="T9" fmla="*/ 61 h 75"/>
              <a:gd name="T10" fmla="*/ 16 w 94"/>
              <a:gd name="T11" fmla="*/ 59 h 75"/>
              <a:gd name="T12" fmla="*/ 1 w 94"/>
              <a:gd name="T13" fmla="*/ 43 h 75"/>
              <a:gd name="T14" fmla="*/ 1 w 94"/>
              <a:gd name="T15" fmla="*/ 40 h 75"/>
              <a:gd name="T16" fmla="*/ 14 w 94"/>
              <a:gd name="T17" fmla="*/ 27 h 75"/>
              <a:gd name="T18" fmla="*/ 16 w 94"/>
              <a:gd name="T19" fmla="*/ 27 h 75"/>
              <a:gd name="T20" fmla="*/ 32 w 94"/>
              <a:gd name="T21" fmla="*/ 43 h 75"/>
              <a:gd name="T22" fmla="*/ 35 w 94"/>
              <a:gd name="T23" fmla="*/ 43 h 75"/>
              <a:gd name="T24" fmla="*/ 77 w 94"/>
              <a:gd name="T25" fmla="*/ 1 h 75"/>
              <a:gd name="T26" fmla="*/ 80 w 94"/>
              <a:gd name="T27" fmla="*/ 1 h 75"/>
              <a:gd name="T28" fmla="*/ 93 w 94"/>
              <a:gd name="T29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75">
                <a:moveTo>
                  <a:pt x="93" y="14"/>
                </a:moveTo>
                <a:cubicBezTo>
                  <a:pt x="94" y="14"/>
                  <a:pt x="94" y="16"/>
                  <a:pt x="93" y="16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5"/>
                  <a:pt x="33" y="75"/>
                  <a:pt x="32" y="74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59"/>
                  <a:pt x="16" y="59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2"/>
                  <a:pt x="0" y="41"/>
                  <a:pt x="1" y="40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6" y="26"/>
                  <a:pt x="16" y="27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5" y="43"/>
                </a:cubicBezTo>
                <a:cubicBezTo>
                  <a:pt x="77" y="1"/>
                  <a:pt x="77" y="1"/>
                  <a:pt x="77" y="1"/>
                </a:cubicBezTo>
                <a:cubicBezTo>
                  <a:pt x="78" y="0"/>
                  <a:pt x="79" y="0"/>
                  <a:pt x="80" y="1"/>
                </a:cubicBezTo>
                <a:lnTo>
                  <a:pt x="93" y="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0873" y="867741"/>
            <a:ext cx="23567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안드로이드 </a:t>
            </a:r>
            <a:r>
              <a:rPr lang="en-US" altLang="ko-KR" sz="12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(</a:t>
            </a:r>
            <a:r>
              <a:rPr lang="ko-KR" altLang="en-US" sz="12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앞장에 이어서</a:t>
            </a:r>
            <a:r>
              <a:rPr lang="en-US" altLang="ko-KR" sz="12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)</a:t>
            </a:r>
            <a:endParaRPr lang="ko-KR" altLang="en-US" sz="1200" dirty="0">
              <a:solidFill>
                <a:schemeClr val="tx2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68" y="1675289"/>
            <a:ext cx="4176464" cy="25368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664968" y="4221088"/>
            <a:ext cx="1362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⑥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“Done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”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클릭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256220" y="2871208"/>
            <a:ext cx="832860" cy="844953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263322" y="1381277"/>
            <a:ext cx="9797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재택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PC&gt;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2851" y="1367674"/>
            <a:ext cx="862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휴대폰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53" y="1681384"/>
            <a:ext cx="1775473" cy="3763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1854767" y="2805331"/>
            <a:ext cx="160492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⑤ 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OTP 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생성 확인</a:t>
            </a:r>
            <a:endParaRPr lang="en-US" altLang="ko-KR" sz="1350" b="1" dirty="0" smtClean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   (6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자리 랜덤 숫자</a:t>
            </a:r>
            <a:endParaRPr lang="en-US" altLang="ko-KR" sz="1350" b="1" dirty="0" smtClean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  / 60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초간 유지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)</a:t>
            </a:r>
            <a:endParaRPr lang="en-US" altLang="ko-KR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867507" y="2388446"/>
            <a:ext cx="720080" cy="229045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4728383" y="3652017"/>
            <a:ext cx="2459495" cy="347038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68" y="4710228"/>
            <a:ext cx="4176464" cy="12078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4968" y="5937230"/>
            <a:ext cx="2643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⑦ 성공적으로 기기 등록이 완료됨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09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88486" y="116632"/>
            <a:ext cx="6240030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원격접속 </a:t>
            </a:r>
            <a:r>
              <a:rPr kumimoji="1" lang="en-US" altLang="ko-KR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OTP </a:t>
            </a:r>
            <a:r>
              <a:rPr kumimoji="1" lang="ko-KR" altLang="en-US" sz="2000" dirty="0" smtClean="0">
                <a:solidFill>
                  <a:prstClr val="black"/>
                </a:solidFill>
                <a:latin typeface="원신한 Bold" pitchFamily="50" charset="-127"/>
                <a:ea typeface="원신한 Bold" pitchFamily="50" charset="-127"/>
              </a:rPr>
              <a:t>등록 매뉴얼</a:t>
            </a:r>
            <a:endParaRPr kumimoji="1" lang="ko-KR" altLang="en-US" sz="1400" dirty="0">
              <a:solidFill>
                <a:schemeClr val="bg1">
                  <a:lumMod val="50000"/>
                </a:schemeClr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" name="Freeform 389"/>
          <p:cNvSpPr>
            <a:spLocks/>
          </p:cNvSpPr>
          <p:nvPr/>
        </p:nvSpPr>
        <p:spPr bwMode="auto">
          <a:xfrm>
            <a:off x="488950" y="2508062"/>
            <a:ext cx="205531" cy="160852"/>
          </a:xfrm>
          <a:custGeom>
            <a:avLst/>
            <a:gdLst>
              <a:gd name="T0" fmla="*/ 93 w 94"/>
              <a:gd name="T1" fmla="*/ 14 h 75"/>
              <a:gd name="T2" fmla="*/ 93 w 94"/>
              <a:gd name="T3" fmla="*/ 16 h 75"/>
              <a:gd name="T4" fmla="*/ 35 w 94"/>
              <a:gd name="T5" fmla="*/ 74 h 75"/>
              <a:gd name="T6" fmla="*/ 32 w 94"/>
              <a:gd name="T7" fmla="*/ 74 h 75"/>
              <a:gd name="T8" fmla="*/ 19 w 94"/>
              <a:gd name="T9" fmla="*/ 61 h 75"/>
              <a:gd name="T10" fmla="*/ 16 w 94"/>
              <a:gd name="T11" fmla="*/ 59 h 75"/>
              <a:gd name="T12" fmla="*/ 1 w 94"/>
              <a:gd name="T13" fmla="*/ 43 h 75"/>
              <a:gd name="T14" fmla="*/ 1 w 94"/>
              <a:gd name="T15" fmla="*/ 40 h 75"/>
              <a:gd name="T16" fmla="*/ 14 w 94"/>
              <a:gd name="T17" fmla="*/ 27 h 75"/>
              <a:gd name="T18" fmla="*/ 16 w 94"/>
              <a:gd name="T19" fmla="*/ 27 h 75"/>
              <a:gd name="T20" fmla="*/ 32 w 94"/>
              <a:gd name="T21" fmla="*/ 43 h 75"/>
              <a:gd name="T22" fmla="*/ 35 w 94"/>
              <a:gd name="T23" fmla="*/ 43 h 75"/>
              <a:gd name="T24" fmla="*/ 77 w 94"/>
              <a:gd name="T25" fmla="*/ 1 h 75"/>
              <a:gd name="T26" fmla="*/ 80 w 94"/>
              <a:gd name="T27" fmla="*/ 1 h 75"/>
              <a:gd name="T28" fmla="*/ 93 w 94"/>
              <a:gd name="T29" fmla="*/ 1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75">
                <a:moveTo>
                  <a:pt x="93" y="14"/>
                </a:moveTo>
                <a:cubicBezTo>
                  <a:pt x="94" y="14"/>
                  <a:pt x="94" y="16"/>
                  <a:pt x="93" y="16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5"/>
                  <a:pt x="33" y="75"/>
                  <a:pt x="32" y="74"/>
                </a:cubicBezTo>
                <a:cubicBezTo>
                  <a:pt x="19" y="61"/>
                  <a:pt x="19" y="61"/>
                  <a:pt x="19" y="61"/>
                </a:cubicBezTo>
                <a:cubicBezTo>
                  <a:pt x="18" y="61"/>
                  <a:pt x="17" y="59"/>
                  <a:pt x="16" y="59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2"/>
                  <a:pt x="0" y="41"/>
                  <a:pt x="1" y="40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6" y="26"/>
                  <a:pt x="16" y="27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5" y="43"/>
                </a:cubicBezTo>
                <a:cubicBezTo>
                  <a:pt x="77" y="1"/>
                  <a:pt x="77" y="1"/>
                  <a:pt x="77" y="1"/>
                </a:cubicBezTo>
                <a:cubicBezTo>
                  <a:pt x="78" y="0"/>
                  <a:pt x="79" y="0"/>
                  <a:pt x="80" y="1"/>
                </a:cubicBezTo>
                <a:lnTo>
                  <a:pt x="93" y="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0873" y="2429803"/>
            <a:ext cx="8002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dirty="0" smtClean="0">
                <a:solidFill>
                  <a:schemeClr val="tx2"/>
                </a:solidFill>
                <a:latin typeface="원신한 Bold" panose="020B0803000000000000" pitchFamily="50" charset="-127"/>
                <a:ea typeface="원신한 Bold" panose="020B0803000000000000" pitchFamily="50" charset="-127"/>
              </a:rPr>
              <a:t>아이폰</a:t>
            </a:r>
            <a:endParaRPr lang="ko-KR" altLang="en-US" sz="1600" dirty="0">
              <a:solidFill>
                <a:schemeClr val="tx2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8950" y="836613"/>
            <a:ext cx="9001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/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5. [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아이폰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] QR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코드 스캔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휴대폰에 있는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“Citrix SSO”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모바일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앱 실행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-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재택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PC</a:t>
            </a:r>
            <a:r>
              <a:rPr lang="ko-KR" altLang="en-US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모니터화면에 표시된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QR Code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를 스캔</a:t>
            </a:r>
            <a:endParaRPr lang="en-US" altLang="ko-KR" sz="1600" dirty="0" smtClean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ts val="300"/>
              </a:spcBef>
              <a:tabLst>
                <a:tab pos="266700" algn="l"/>
                <a:tab pos="361950" algn="l"/>
                <a:tab pos="447675" algn="l"/>
                <a:tab pos="2689225" algn="l"/>
                <a:tab pos="6191250" algn="l"/>
                <a:tab pos="6372225" algn="l"/>
              </a:tabLst>
              <a:defRPr/>
            </a:pPr>
            <a:r>
              <a:rPr lang="en-US" altLang="ko-KR" sz="1600" dirty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   - OTP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번호가 생성된 것을 확인 후 재택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PC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화면에서 </a:t>
            </a:r>
            <a:r>
              <a:rPr lang="en-US" altLang="ko-KR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“Done” </a:t>
            </a:r>
            <a:r>
              <a:rPr lang="ko-KR" altLang="en-US" sz="1600" dirty="0" smtClean="0">
                <a:solidFill>
                  <a:prstClr val="black"/>
                </a:solidFill>
                <a:latin typeface="원신한 Bold" panose="020B0803000000000000" pitchFamily="50" charset="-127"/>
                <a:ea typeface="원신한 Bold" panose="020B0803000000000000" pitchFamily="50" charset="-127"/>
                <a:cs typeface="Arial" panose="020B0604020202020204" pitchFamily="34" charset="0"/>
              </a:rPr>
              <a:t>클릭</a:t>
            </a:r>
            <a:endParaRPr lang="ko-KR" altLang="en-US" sz="1600" dirty="0">
              <a:solidFill>
                <a:prstClr val="black"/>
              </a:solidFill>
              <a:latin typeface="원신한 Bold" panose="020B0803000000000000" pitchFamily="50" charset="-127"/>
              <a:ea typeface="원신한 Bold" panose="020B0803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629" y="2873692"/>
            <a:ext cx="4176464" cy="253681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97324" y="5404432"/>
            <a:ext cx="21793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④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카메라로 </a:t>
            </a:r>
            <a:r>
              <a:rPr lang="en-US" altLang="ko-KR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QR Code </a:t>
            </a:r>
            <a:r>
              <a:rPr lang="ko-KR" altLang="en-US" sz="13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스캔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2983" y="2579680"/>
            <a:ext cx="9797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재택 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PC&gt;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8231" y="2583324"/>
            <a:ext cx="862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&lt;</a:t>
            </a:r>
            <a:r>
              <a:rPr lang="ko-KR" altLang="en-US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휴대폰</a:t>
            </a:r>
            <a:r>
              <a:rPr lang="en-US" altLang="ko-KR" sz="13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&gt;</a:t>
            </a:r>
            <a:endParaRPr lang="ko-KR" altLang="en-US" sz="13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cxnSp>
        <p:nvCxnSpPr>
          <p:cNvPr id="8" name="구부러진 연결선 7"/>
          <p:cNvCxnSpPr>
            <a:stCxn id="48" idx="1"/>
            <a:endCxn id="35" idx="1"/>
          </p:cNvCxnSpPr>
          <p:nvPr/>
        </p:nvCxnSpPr>
        <p:spPr>
          <a:xfrm rot="10800000" flipH="1" flipV="1">
            <a:off x="5272268" y="4495707"/>
            <a:ext cx="25056" cy="1058766"/>
          </a:xfrm>
          <a:prstGeom prst="curvedConnector3">
            <a:avLst>
              <a:gd name="adj1" fmla="val -9123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5272268" y="4073230"/>
            <a:ext cx="832860" cy="844953"/>
          </a:xfrm>
          <a:prstGeom prst="rect">
            <a:avLst/>
          </a:prstGeom>
          <a:noFill/>
          <a:ln w="34925">
            <a:solidFill>
              <a:srgbClr val="FDF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41" y="2876586"/>
            <a:ext cx="1761886" cy="381290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7" y="2877619"/>
            <a:ext cx="1761409" cy="3811869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46345" y="5220182"/>
            <a:ext cx="1537229" cy="283563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5397" y="5805264"/>
            <a:ext cx="1940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③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Scan </a:t>
            </a:r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Code 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터치</a:t>
            </a:r>
            <a:endParaRPr lang="ko-KR" altLang="en-US" sz="1350" b="1" dirty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343" y="4203687"/>
            <a:ext cx="16794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Add </a:t>
            </a:r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New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Token</a:t>
            </a:r>
          </a:p>
          <a:p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  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터치</a:t>
            </a:r>
            <a:endParaRPr lang="ko-KR" altLang="en-US" sz="1350" b="1" dirty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93897" y="3889094"/>
            <a:ext cx="1698281" cy="231280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660327" y="3547563"/>
            <a:ext cx="712483" cy="231280"/>
          </a:xfrm>
          <a:prstGeom prst="rect">
            <a:avLst/>
          </a:prstGeom>
          <a:noFill/>
          <a:ln w="34925">
            <a:solidFill>
              <a:srgbClr val="FDE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7525" y="3061146"/>
            <a:ext cx="12159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Password </a:t>
            </a:r>
          </a:p>
          <a:p>
            <a:r>
              <a:rPr lang="en-US" altLang="ko-KR" sz="1350" b="1" dirty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en-US" altLang="ko-KR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Tokens </a:t>
            </a:r>
            <a:r>
              <a:rPr lang="ko-KR" altLang="en-US" sz="1350" b="1" dirty="0" smtClean="0">
                <a:solidFill>
                  <a:srgbClr val="FDEB03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터치</a:t>
            </a:r>
            <a:endParaRPr lang="ko-KR" altLang="en-US" sz="1350" b="1" dirty="0">
              <a:solidFill>
                <a:srgbClr val="FDEB03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166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CkhXd6qk6SLQJOrK4p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76YynBiUibFSKrZbjK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12PdewkEOmpaSWhASt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CkhXd6qk6SLQJOrK4p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76YynBiUibFSKrZbjK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12PdewkEOmpaSWhASt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EVywiiYE6RhyH_ERS2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vQr5yPXkSdEBzj90L.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qblqd020qSu2NcTvff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ix64aWTUGVQBWVP78f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W.AomDRUKiVAm1gdqz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P3l_HRYUaL3RYi8vbJL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ix64aWTUGVQBWVP78f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W.AomDRUKiVAm1gdqz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wxR5AG_UeE0trQKrtRH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Ip.Tic0i7zT8KIZz3P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P3l_HRYUaL3RYi8vbJ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wxR5AG_UeE0trQKrtR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lJ_OZCl0qXGod8Bc7S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RX9e3nkEO9CDQgHoXF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CkhXd6qk6SLQJOrK4p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EVywiiYE6RhyH_ERS2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vQr5yPXkSdEBzj90L.F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6350" algn="ctr">
          <a:solidFill>
            <a:srgbClr val="FFFFFF">
              <a:lumMod val="50000"/>
            </a:srgbClr>
          </a:solidFill>
          <a:round/>
          <a:headEnd/>
          <a:tailEnd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lIns="72000" tIns="72000" rIns="72000" bIns="72000" anchor="ctr"/>
      <a:lstStyle>
        <a:defPPr algn="ctr" defTabSz="914400" latinLnBrk="1">
          <a:spcAft>
            <a:spcPts val="600"/>
          </a:spcAft>
          <a:defRPr sz="1400" kern="0" dirty="0">
            <a:solidFill>
              <a:sysClr val="windowText" lastClr="000000"/>
            </a:solidFill>
            <a:latin typeface="HY견고딕" pitchFamily="18" charset="-127"/>
            <a:ea typeface="HY견고딕" pitchFamily="18" charset="-127"/>
          </a:defRPr>
        </a:defPPr>
      </a:lst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I_DICT_ISP">
  <a:themeElements>
    <a:clrScheme name="EY-SHI 컨설팅">
      <a:dk1>
        <a:srgbClr val="000000"/>
      </a:dk1>
      <a:lt1>
        <a:srgbClr val="FFFFFF"/>
      </a:lt1>
      <a:dk2>
        <a:srgbClr val="646464"/>
      </a:dk2>
      <a:lt2>
        <a:srgbClr val="FFFFFF"/>
      </a:lt2>
      <a:accent1>
        <a:srgbClr val="FFD200"/>
      </a:accent1>
      <a:accent2>
        <a:srgbClr val="FFF27F"/>
      </a:accent2>
      <a:accent3>
        <a:srgbClr val="0B1951"/>
      </a:accent3>
      <a:accent4>
        <a:srgbClr val="09528E"/>
      </a:accent4>
      <a:accent5>
        <a:srgbClr val="C00000"/>
      </a:accent5>
      <a:accent6>
        <a:srgbClr val="92D050"/>
      </a:accent6>
      <a:hlink>
        <a:srgbClr val="1D3AF8"/>
      </a:hlink>
      <a:folHlink>
        <a:srgbClr val="7030A0"/>
      </a:folHlink>
    </a:clrScheme>
    <a:fontScheme name="SHI DICT ISP">
      <a:majorFont>
        <a:latin typeface="Arial"/>
        <a:ea typeface="맑은 고딕"/>
        <a:cs typeface="Arial"/>
      </a:majorFont>
      <a:minorFont>
        <a:latin typeface="Arial"/>
        <a:ea typeface="맑은 고딕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3">
            <a:lumMod val="20000"/>
            <a:lumOff val="80000"/>
          </a:schemeClr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맑은 고딕" panose="020B0503020000020004" pitchFamily="50" charset="-127"/>
          </a:defRPr>
        </a:defPPr>
      </a:lstStyle>
    </a:spDef>
    <a:lnDef>
      <a:spPr bwMode="auto">
        <a:noFill/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5F5F5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HNB_Deliverabl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NB_Deliverabl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40888</TotalTime>
  <Words>606</Words>
  <Application>Microsoft Office PowerPoint</Application>
  <PresentationFormat>A4 용지(210x297mm)</PresentationFormat>
  <Paragraphs>110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4" baseType="lpstr">
      <vt:lpstr>굴림</vt:lpstr>
      <vt:lpstr>나눔고딕</vt:lpstr>
      <vt:lpstr>맑은 고딕</vt:lpstr>
      <vt:lpstr>원신한 Bold</vt:lpstr>
      <vt:lpstr>원신한 Light</vt:lpstr>
      <vt:lpstr>Arial</vt:lpstr>
      <vt:lpstr>Calibri</vt:lpstr>
      <vt:lpstr>Wingdings</vt:lpstr>
      <vt:lpstr>Office Theme</vt:lpstr>
      <vt:lpstr>4_Office 테마</vt:lpstr>
      <vt:lpstr>SHI_DICT_ISP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SFC</dc:creator>
  <cp:lastModifiedBy>안기현</cp:lastModifiedBy>
  <cp:revision>2543</cp:revision>
  <cp:lastPrinted>2022-02-14T00:44:45Z</cp:lastPrinted>
  <dcterms:created xsi:type="dcterms:W3CDTF">2013-12-03T05:27:17Z</dcterms:created>
  <dcterms:modified xsi:type="dcterms:W3CDTF">2024-12-06T05:20:12Z</dcterms:modified>
</cp:coreProperties>
</file>